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438" r:id="rId3"/>
    <p:sldId id="439" r:id="rId4"/>
    <p:sldId id="440" r:id="rId5"/>
    <p:sldId id="429" r:id="rId6"/>
    <p:sldId id="432" r:id="rId7"/>
    <p:sldId id="430" r:id="rId8"/>
    <p:sldId id="431" r:id="rId9"/>
    <p:sldId id="441" r:id="rId10"/>
    <p:sldId id="442" r:id="rId11"/>
    <p:sldId id="443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631A"/>
    <a:srgbClr val="004E9E"/>
    <a:srgbClr val="EF5B1A"/>
    <a:srgbClr val="ED6F31"/>
    <a:srgbClr val="33AC65"/>
    <a:srgbClr val="00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91"/>
    <p:restoredTop sz="94651"/>
  </p:normalViewPr>
  <p:slideViewPr>
    <p:cSldViewPr snapToGrid="0" snapToObjects="1">
      <p:cViewPr varScale="1">
        <p:scale>
          <a:sx n="73" d="100"/>
          <a:sy n="73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6866E-764E-8B4B-8D18-ED238A574C7D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651C9-3D68-6F4B-9D88-97825D755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12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* VEDI SLIDES 7 E 8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7D5E9-4A85-495A-976B-6CF73B79AE6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352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* VEDI SLIDES 7 E 8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7D5E9-4A85-495A-976B-6CF73B79AE6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169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* VEDI SLIDES 7 E 8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7D5E9-4A85-495A-976B-6CF73B79AE6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160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07378E-05A3-C743-A54D-C28E6BCAB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D6BD70C-71C2-3742-8BBE-DC091987D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35784F-9329-2D4F-9FA4-DE7308AE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ABD0F6-E252-154F-9752-E06338C93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DDCE9D-3603-2141-94D3-DCD7AAC0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02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7FB3F9-D1C5-804A-A186-E6FB817E0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F927374-B637-B94D-86B8-D330544F2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F191F2-113C-604B-AB29-A417499D1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9FBC89-D1BA-3745-AA67-DBCB91D7D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F54AD3-65AE-D542-8D20-8C3591B38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8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5516114-ED74-B44E-B7F4-E3144BB0D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B05551-2F21-7D47-BA71-69F5B99C2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F89AB5-B2A9-D24A-8AE6-BD940E0C7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A9858A-A4D0-364F-954B-BBF5C86FB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FF4367-F006-0C47-9D54-F8E98E28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53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6158E6-A5F7-0E44-9621-A43254E51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9A4EDD-D26C-D24F-944D-5F83382C1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AF449C-5657-1D48-8B28-3A00B9D69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97A6FC-92A3-794F-BF60-5A2794D10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5E6C56-AD89-8248-8912-A5A13623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65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2CF3B5-D0F1-B242-8BA2-2D1948BA2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167534-BF45-2549-B890-23CFF24C3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79A1BA-0105-D346-A308-B3A385C5F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FC53D0-E5C8-5B40-9CF9-A0DBB83F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EE1517-66B1-7C47-AEED-F21D3B07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8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281700-61EE-EF44-8340-C02112E5B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2ED3A7-7C22-8043-B622-21254A238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D17A00-CFBA-934E-9B41-D09489E8B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4744FA-A1DA-914C-8535-073D15618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93A33D-6B31-5B4D-B4BC-64DDDAC27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55BDF8-12DC-714C-89C6-162C71F8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96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598EAA-31D9-B64A-9514-D0E967045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DBD24A-ED60-334D-9BA8-DA5BB4D7D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01E6BE-7936-DE4D-B7BF-63221C816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7693D55-B863-234F-9565-4A28F1E29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A344A86-5145-4649-965F-5244E0E19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0F2D88B-6000-3248-B50E-FF72CBD5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675A745-CD75-6F47-B6E9-F28DBCDF9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4D878E6-B57B-8248-AB19-1C605614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482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C6F3D2-7242-D647-B568-834989CC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AC52C7B-260F-FE4B-A154-59476498A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19C60D4-4F60-3743-AC6A-476BBBA3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64BCE7-A485-A14B-B00E-41D845B9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78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18E36AD-E411-0C41-B39E-5FFE3703F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7F70B26-2A7A-FE45-853F-831929D9B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F822660-0F10-4848-990C-B29069CB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28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87CEB1-0D82-6243-A5BB-73C8828D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E4BD0C-C1EE-E347-8D19-A15F289AE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7048B1-37EF-6A4D-83A6-ADAE281C2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7439A8-34E5-5649-9480-391D5396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20D698-A795-7C4F-98A3-06E01DE92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CEFC1F-44DA-8E42-94E0-557490457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83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A4E36-3185-DB44-AFD5-A2A46914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7501D50-10B6-4240-BAF5-EF5B9A13A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B182F8-505D-FA43-A117-417FB2A23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DBE8CB-0329-3E45-AA6B-492122E42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7BD349-A1F4-2B47-B4B8-727A1ED32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159034-D195-2E4D-AF7F-DC68110D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86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4DB4BA3-EF80-D142-8DDF-4798B7F8F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88BCA5-8E9A-3B4F-8A84-9F3CB24BC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EA7FEC-AC5F-AE46-8D8E-63DFA56DD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E250C-D0E7-B34B-8349-A9DA1E2F5633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49BFAF-6F60-FB4D-9E55-2A9F3A6C0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ED040A-7F2A-2B42-863B-91E7728EA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27A99-2541-534F-8277-F80220A72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98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1953A63F-F9A1-764D-91F8-8B526B41EFFF}"/>
              </a:ext>
            </a:extLst>
          </p:cNvPr>
          <p:cNvSpPr/>
          <p:nvPr/>
        </p:nvSpPr>
        <p:spPr>
          <a:xfrm>
            <a:off x="0" y="0"/>
            <a:ext cx="12192000" cy="5900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16B1509-4D9D-D243-B7CC-881DAB7D5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3994" y="1572420"/>
            <a:ext cx="9144000" cy="2387600"/>
          </a:xfrm>
        </p:spPr>
        <p:txBody>
          <a:bodyPr/>
          <a:lstStyle/>
          <a:p>
            <a:r>
              <a:rPr lang="it-IT" b="1" dirty="0">
                <a:solidFill>
                  <a:schemeClr val="bg1"/>
                </a:solidFill>
                <a:latin typeface="Helvetica" pitchFamily="2" charset="0"/>
              </a:rPr>
              <a:t>Piano di vaccinazione COVID19</a:t>
            </a:r>
            <a:endParaRPr lang="it-IT" dirty="0">
              <a:solidFill>
                <a:schemeClr val="bg1"/>
              </a:solidFill>
              <a:latin typeface="Helvetica" pitchFamily="2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C97A703-DE99-A04F-BD98-25BFD6575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459" y="5900738"/>
            <a:ext cx="2055852" cy="838028"/>
          </a:xfrm>
          <a:prstGeom prst="rect">
            <a:avLst/>
          </a:prstGeom>
          <a:solidFill>
            <a:srgbClr val="EF5B1A"/>
          </a:solidFill>
        </p:spPr>
      </p:pic>
    </p:spTree>
    <p:extLst>
      <p:ext uri="{BB962C8B-B14F-4D97-AF65-F5344CB8AC3E}">
        <p14:creationId xmlns:p14="http://schemas.microsoft.com/office/powerpoint/2010/main" val="1292631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magine 31">
            <a:extLst>
              <a:ext uri="{FF2B5EF4-FFF2-40B4-BE49-F238E27FC236}">
                <a16:creationId xmlns:a16="http://schemas.microsoft.com/office/drawing/2014/main" id="{E76BC9D2-64AA-E748-A2F9-35EB8E7E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9352" y="5848866"/>
            <a:ext cx="2055852" cy="838028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AC6C4160-8D5E-1046-A6E1-97BECDA3FF3B}"/>
              </a:ext>
            </a:extLst>
          </p:cNvPr>
          <p:cNvSpPr/>
          <p:nvPr/>
        </p:nvSpPr>
        <p:spPr>
          <a:xfrm>
            <a:off x="0" y="0"/>
            <a:ext cx="12192000" cy="17351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COME SI VACCINANO:</a:t>
            </a:r>
            <a:r>
              <a:rPr kumimoji="0" lang="it-IT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baseline="0" dirty="0">
                <a:solidFill>
                  <a:prstClr val="white"/>
                </a:solidFill>
                <a:latin typeface="Calibri" panose="020F0502020204030204"/>
              </a:rPr>
              <a:t>C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ARABINIERI, FORZE ARMATE, POLIZIA DI STATO, POLIZIA PENITENZIARIA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TRA 18 E 65 ANNI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C584DC-A326-6042-A15A-F0A8B5D8F8A5}"/>
              </a:ext>
            </a:extLst>
          </p:cNvPr>
          <p:cNvSpPr/>
          <p:nvPr/>
        </p:nvSpPr>
        <p:spPr>
          <a:xfrm>
            <a:off x="4673829" y="3242170"/>
            <a:ext cx="7185867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Non necessaria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4E8FFEC-E330-EA45-B4CA-15AAE03E6B3E}"/>
              </a:ext>
            </a:extLst>
          </p:cNvPr>
          <p:cNvSpPr/>
          <p:nvPr/>
        </p:nvSpPr>
        <p:spPr>
          <a:xfrm>
            <a:off x="4666685" y="4066412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Non necessaria,</a:t>
            </a:r>
          </a:p>
          <a:p>
            <a:pPr marL="0" marR="0" lvl="0" indent="0" algn="ctr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elenchi a disposizione di Asl/corpo di appartenenza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F43EE16-7D9A-E849-9F30-184E417293BC}"/>
              </a:ext>
            </a:extLst>
          </p:cNvPr>
          <p:cNvSpPr/>
          <p:nvPr/>
        </p:nvSpPr>
        <p:spPr>
          <a:xfrm>
            <a:off x="4666685" y="4824312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Corpo di appartenenza/Sanità penitenziaria</a:t>
            </a:r>
            <a:r>
              <a: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/Asl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4D9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C04E8E-722C-A64F-BEE7-D20A50AAE40E}"/>
              </a:ext>
            </a:extLst>
          </p:cNvPr>
          <p:cNvSpPr/>
          <p:nvPr/>
        </p:nvSpPr>
        <p:spPr>
          <a:xfrm>
            <a:off x="187555" y="3248952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quando mi prenoto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8BA977E-3581-F247-B642-582DD0B5AF82}"/>
              </a:ext>
            </a:extLst>
          </p:cNvPr>
          <p:cNvSpPr/>
          <p:nvPr/>
        </p:nvSpPr>
        <p:spPr>
          <a:xfrm>
            <a:off x="187554" y="4817493"/>
            <a:ext cx="4479132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 me lo somministra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D9535F9-AF0A-164E-A591-6F026617239F}"/>
              </a:ext>
            </a:extLst>
          </p:cNvPr>
          <p:cNvSpPr/>
          <p:nvPr/>
        </p:nvSpPr>
        <p:spPr>
          <a:xfrm>
            <a:off x="187555" y="4063824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Come mi prenoto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E766219A-00B1-1449-8FC5-F691DAA05FA5}"/>
              </a:ext>
            </a:extLst>
          </p:cNvPr>
          <p:cNvSpPr/>
          <p:nvPr/>
        </p:nvSpPr>
        <p:spPr>
          <a:xfrm>
            <a:off x="4661176" y="2434117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E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AstraZeneca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DD590D4-384E-8A47-ACF6-561E44D79BDE}"/>
              </a:ext>
            </a:extLst>
          </p:cNvPr>
          <p:cNvSpPr/>
          <p:nvPr/>
        </p:nvSpPr>
        <p:spPr>
          <a:xfrm>
            <a:off x="187554" y="2427298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Tipo vaccino</a:t>
            </a:r>
          </a:p>
        </p:txBody>
      </p:sp>
    </p:spTree>
    <p:extLst>
      <p:ext uri="{BB962C8B-B14F-4D97-AF65-F5344CB8AC3E}">
        <p14:creationId xmlns:p14="http://schemas.microsoft.com/office/powerpoint/2010/main" val="1666886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magine 31">
            <a:extLst>
              <a:ext uri="{FF2B5EF4-FFF2-40B4-BE49-F238E27FC236}">
                <a16:creationId xmlns:a16="http://schemas.microsoft.com/office/drawing/2014/main" id="{E76BC9D2-64AA-E748-A2F9-35EB8E7E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9352" y="5848866"/>
            <a:ext cx="2055852" cy="838028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AC6C4160-8D5E-1046-A6E1-97BECDA3FF3B}"/>
              </a:ext>
            </a:extLst>
          </p:cNvPr>
          <p:cNvSpPr/>
          <p:nvPr/>
        </p:nvSpPr>
        <p:spPr>
          <a:xfrm>
            <a:off x="0" y="0"/>
            <a:ext cx="12192000" cy="17351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dirty="0">
                <a:solidFill>
                  <a:prstClr val="white"/>
                </a:solidFill>
                <a:latin typeface="Calibri" panose="020F0502020204030204"/>
              </a:rPr>
              <a:t>COME SI VACCINANO: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UNIVERSITÀ (PERSONALE DOCENTE E NON DOCENTE)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 18 E 65 ANNI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C584DC-A326-6042-A15A-F0A8B5D8F8A5}"/>
              </a:ext>
            </a:extLst>
          </p:cNvPr>
          <p:cNvSpPr/>
          <p:nvPr/>
        </p:nvSpPr>
        <p:spPr>
          <a:xfrm>
            <a:off x="4673829" y="3242170"/>
            <a:ext cx="7185867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Non necessario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4E8FFEC-E330-EA45-B4CA-15AAE03E6B3E}"/>
              </a:ext>
            </a:extLst>
          </p:cNvPr>
          <p:cNvSpPr/>
          <p:nvPr/>
        </p:nvSpPr>
        <p:spPr>
          <a:xfrm>
            <a:off x="4666685" y="4053533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Non necessario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elenchi a disposizione di UNIGE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4D9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F43EE16-7D9A-E849-9F30-184E417293BC}"/>
              </a:ext>
            </a:extLst>
          </p:cNvPr>
          <p:cNvSpPr/>
          <p:nvPr/>
        </p:nvSpPr>
        <p:spPr>
          <a:xfrm>
            <a:off x="4666685" y="4815845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Medicina del Lavoro/Igiene universitaria</a:t>
            </a:r>
          </a:p>
          <a:p>
            <a:pPr marL="0" marR="0" lvl="0" indent="0" algn="ctr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dell’Ospedale Policlinico San Martino, personale Scienze Infermieristiche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C04E8E-722C-A64F-BEE7-D20A50AAE40E}"/>
              </a:ext>
            </a:extLst>
          </p:cNvPr>
          <p:cNvSpPr/>
          <p:nvPr/>
        </p:nvSpPr>
        <p:spPr>
          <a:xfrm>
            <a:off x="187555" y="3248952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quando mi prenoto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8BA977E-3581-F247-B642-582DD0B5AF82}"/>
              </a:ext>
            </a:extLst>
          </p:cNvPr>
          <p:cNvSpPr/>
          <p:nvPr/>
        </p:nvSpPr>
        <p:spPr>
          <a:xfrm>
            <a:off x="187554" y="4817493"/>
            <a:ext cx="4479132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 me lo somministra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D9535F9-AF0A-164E-A591-6F026617239F}"/>
              </a:ext>
            </a:extLst>
          </p:cNvPr>
          <p:cNvSpPr/>
          <p:nvPr/>
        </p:nvSpPr>
        <p:spPr>
          <a:xfrm>
            <a:off x="187555" y="4063824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Come mi prenoto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313F1A-8F73-614E-80BA-4BC440C72BDA}"/>
              </a:ext>
            </a:extLst>
          </p:cNvPr>
          <p:cNvSpPr/>
          <p:nvPr/>
        </p:nvSpPr>
        <p:spPr>
          <a:xfrm>
            <a:off x="4666685" y="2437757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E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AstraZeneca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69E4407B-3A03-DA4B-9A5E-BEE79302DF98}"/>
              </a:ext>
            </a:extLst>
          </p:cNvPr>
          <p:cNvSpPr/>
          <p:nvPr/>
        </p:nvSpPr>
        <p:spPr>
          <a:xfrm>
            <a:off x="193063" y="2439405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Tipo vaccino</a:t>
            </a:r>
          </a:p>
        </p:txBody>
      </p:sp>
    </p:spTree>
    <p:extLst>
      <p:ext uri="{BB962C8B-B14F-4D97-AF65-F5344CB8AC3E}">
        <p14:creationId xmlns:p14="http://schemas.microsoft.com/office/powerpoint/2010/main" val="289506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171904"/>
              </p:ext>
            </p:extLst>
          </p:nvPr>
        </p:nvGraphicFramePr>
        <p:xfrm>
          <a:off x="548597" y="890314"/>
          <a:ext cx="11143651" cy="4947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54571">
                  <a:extLst>
                    <a:ext uri="{9D8B030D-6E8A-4147-A177-3AD203B41FA5}">
                      <a16:colId xmlns:a16="http://schemas.microsoft.com/office/drawing/2014/main" val="118133977"/>
                    </a:ext>
                  </a:extLst>
                </a:gridCol>
                <a:gridCol w="7189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AREE DI PATOLOGIA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u="none" strike="noStrike" kern="1200" baseline="0" dirty="0" err="1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Definizione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404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Malattie Respiratorie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Fibrosi polmonare idiopatica; altre patologie che necessitino di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ossigenoterapia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636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Malattie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cardiocircolatorie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Scompenso cardiaco in classe avanzata (IV NYHA); pazienti post 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shock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cardiogeno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17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Condizioni neurologiche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Sclerosi laterale amiotrofica; sclerosi multipla; paralisi cerebrali infantili; pazienti in trattamento con farmaci biologici o terapie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immunodepressive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miastenia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gravis;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patologie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neurologiche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disimmuni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011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Diabete/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altre </a:t>
                      </a:r>
                      <a:r>
                        <a:rPr lang="it-IT" sz="16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endocrinopatie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severe (quali il M. di Addison)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Soggetti over 18 con diabete giovanile, diabete di tipo 2 che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necessitano di almeno 2 farmaci ipoglicemizzanti orali o che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hanno sviluppato una </a:t>
                      </a:r>
                      <a:r>
                        <a:rPr lang="it-IT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vasculopatia</a:t>
                      </a: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periferica con indice di</a:t>
                      </a:r>
                    </a:p>
                    <a:p>
                      <a:r>
                        <a:rPr lang="it-IT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Fontaine</a:t>
                      </a: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maggiore o uguale a 3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26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Fibrosi cistica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Pazienti da considerare per definizione ad alta fragilità per le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implicazioni respiratorie tipiche della patologia di base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277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Insufficienza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renale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patologia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renale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Pazienti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sottoposti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dialisi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831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Malattie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autoimmuni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immunodeficienze</a:t>
                      </a:r>
                      <a:endParaRPr lang="en-GB" sz="16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primitive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Grave compromissione polmonare o marcata immunodeficienza  conviventi; immunodepressione secondaria a trattamento e conviventi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39591" y="120647"/>
            <a:ext cx="11672661" cy="64633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</a:rPr>
              <a:t>SEI </a:t>
            </a:r>
            <a:r>
              <a:rPr lang="it-IT" sz="3600" b="1" dirty="0">
                <a:solidFill>
                  <a:schemeClr val="bg1"/>
                </a:solidFill>
              </a:rPr>
              <a:t>‘ULTRAVULNERABILE’ </a:t>
            </a:r>
            <a:r>
              <a:rPr lang="it-IT" sz="3200" b="1" dirty="0">
                <a:solidFill>
                  <a:schemeClr val="bg1"/>
                </a:solidFill>
              </a:rPr>
              <a:t>IN PRESENZA DI:  </a:t>
            </a:r>
          </a:p>
        </p:txBody>
      </p:sp>
    </p:spTree>
    <p:extLst>
      <p:ext uri="{BB962C8B-B14F-4D97-AF65-F5344CB8AC3E}">
        <p14:creationId xmlns:p14="http://schemas.microsoft.com/office/powerpoint/2010/main" val="2268582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712037"/>
              </p:ext>
            </p:extLst>
          </p:nvPr>
        </p:nvGraphicFramePr>
        <p:xfrm>
          <a:off x="504202" y="1254404"/>
          <a:ext cx="11508640" cy="4160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77160">
                  <a:extLst>
                    <a:ext uri="{9D8B030D-6E8A-4147-A177-3AD203B41FA5}">
                      <a16:colId xmlns:a16="http://schemas.microsoft.com/office/drawing/2014/main" val="118133977"/>
                    </a:ext>
                  </a:extLst>
                </a:gridCol>
                <a:gridCol w="1206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7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7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AREE DI PATOLOGIA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600" b="1" i="0" u="none" strike="noStrike" kern="1200" baseline="0" dirty="0" err="1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Definizione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40498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Malattia epatica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Pazienti con diagnosi di cirrosi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Malattie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cerebrovascolari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Evento ischemico-emorragico cerebrale che abbia compromesso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l’autonomia neurologica e cognitiva del paziente affetto. Persone che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hanno subito uno "</a:t>
                      </a:r>
                      <a:r>
                        <a:rPr lang="it-IT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stroke</a:t>
                      </a: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" nel 2020 e per </a:t>
                      </a:r>
                      <a:r>
                        <a:rPr lang="it-IT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gii</a:t>
                      </a: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anni precedenti con ranking maggiore o uguale a 3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17037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Patologia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oncologica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talassemica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Pazienti onco-ematologici in trattamento con farmaci</a:t>
                      </a:r>
                    </a:p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immunosoppressivi, </a:t>
                      </a:r>
                      <a:r>
                        <a:rPr lang="it-IT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mielosoppressivi</a:t>
                      </a:r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 a meno di 6 mesi dalla sospensione delle cure. Genitori di pazienti sotto i 16 anni di età.</a:t>
                      </a:r>
                    </a:p>
                    <a:p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Pazienti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affetti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da </a:t>
                      </a:r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talassemia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0119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600" b="0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Sindrome</a:t>
                      </a:r>
                      <a:r>
                        <a:rPr lang="en-GB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 Down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268708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it-IT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Trapianto di organo solido: in lista di attesa e sottoposti a trapianto emopoietico dopo 3 mesi dal trapianto ed entro 1 anno dalla procedura o che abbiano sviluppato una malattia del trapianto contro l’ospite cronica in terapia immunosoppressiva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277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Obesità grave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BMI&gt;35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239591" y="295468"/>
            <a:ext cx="11672661" cy="64633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</a:rPr>
              <a:t>SEI </a:t>
            </a:r>
            <a:r>
              <a:rPr lang="it-IT" sz="3600" b="1" dirty="0">
                <a:solidFill>
                  <a:schemeClr val="bg1"/>
                </a:solidFill>
              </a:rPr>
              <a:t>‘ULTRAVULNERABILE’ </a:t>
            </a:r>
            <a:r>
              <a:rPr lang="it-IT" sz="3200" b="1" dirty="0">
                <a:solidFill>
                  <a:schemeClr val="bg1"/>
                </a:solidFill>
              </a:rPr>
              <a:t>IN PRESENZA DI: </a:t>
            </a:r>
          </a:p>
        </p:txBody>
      </p:sp>
    </p:spTree>
    <p:extLst>
      <p:ext uri="{BB962C8B-B14F-4D97-AF65-F5344CB8AC3E}">
        <p14:creationId xmlns:p14="http://schemas.microsoft.com/office/powerpoint/2010/main" val="222178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326572"/>
              </p:ext>
            </p:extLst>
          </p:nvPr>
        </p:nvGraphicFramePr>
        <p:xfrm>
          <a:off x="3933968" y="248262"/>
          <a:ext cx="6299798" cy="5933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99798">
                  <a:extLst>
                    <a:ext uri="{9D8B030D-6E8A-4147-A177-3AD203B41FA5}">
                      <a16:colId xmlns:a16="http://schemas.microsoft.com/office/drawing/2014/main" val="118133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AREE DI PATOLOGIA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404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–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BPCO/asma/fibrosi polmonari/insufficienza respiratoria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636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– Malattie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cardiocircolatorie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– Condizioni neurologiche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– Diabete/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altre </a:t>
                      </a:r>
                      <a:r>
                        <a:rPr lang="it-IT" sz="16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endocrinopatie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severe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– Fibrosi cistica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HIV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 – Insufficienza renale/patologia renale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– Ipertensione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arteriosa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 – Malattie autoimmuni/immunodeficienze primitive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– Malattia epatica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– Malattie cerebrovascolari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– Patologia oncologica e talassemica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lang="it-IT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Sindrome di Down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– Trapianto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– Grave obesità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91440" y="2676373"/>
            <a:ext cx="3657600" cy="1138773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SEI </a:t>
            </a:r>
            <a:r>
              <a:rPr lang="it-IT" sz="3600" b="1" dirty="0">
                <a:solidFill>
                  <a:schemeClr val="bg1"/>
                </a:solidFill>
              </a:rPr>
              <a:t>‘VULNERABILE’</a:t>
            </a:r>
          </a:p>
          <a:p>
            <a:r>
              <a:rPr lang="it-IT" sz="3200" b="1" dirty="0">
                <a:solidFill>
                  <a:schemeClr val="bg1"/>
                </a:solidFill>
              </a:rPr>
              <a:t>IN PRESENZA DI:</a:t>
            </a:r>
          </a:p>
        </p:txBody>
      </p:sp>
    </p:spTree>
    <p:extLst>
      <p:ext uri="{BB962C8B-B14F-4D97-AF65-F5344CB8AC3E}">
        <p14:creationId xmlns:p14="http://schemas.microsoft.com/office/powerpoint/2010/main" val="550440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magine 31">
            <a:extLst>
              <a:ext uri="{FF2B5EF4-FFF2-40B4-BE49-F238E27FC236}">
                <a16:creationId xmlns:a16="http://schemas.microsoft.com/office/drawing/2014/main" id="{E76BC9D2-64AA-E748-A2F9-35EB8E7E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9352" y="5848866"/>
            <a:ext cx="2055852" cy="838028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AC6C4160-8D5E-1046-A6E1-97BECDA3FF3B}"/>
              </a:ext>
            </a:extLst>
          </p:cNvPr>
          <p:cNvSpPr/>
          <p:nvPr/>
        </p:nvSpPr>
        <p:spPr>
          <a:xfrm>
            <a:off x="0" y="8466"/>
            <a:ext cx="12192000" cy="17261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/>
              <a:t>COME SI VACCINANO LE PERSONE «ULTRAVULNERABILI» </a:t>
            </a:r>
          </a:p>
          <a:p>
            <a:pPr algn="ctr"/>
            <a:r>
              <a:rPr lang="it-IT" sz="3600" dirty="0"/>
              <a:t>(indipendentemente dall’età</a:t>
            </a:r>
            <a:r>
              <a:rPr lang="it-IT" sz="2800" dirty="0"/>
              <a:t>)</a:t>
            </a:r>
            <a:endParaRPr lang="it-IT" sz="2000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CB3C9E57-33BC-AB4B-B6C4-385A1EF0123E}"/>
              </a:ext>
            </a:extLst>
          </p:cNvPr>
          <p:cNvSpPr/>
          <p:nvPr/>
        </p:nvSpPr>
        <p:spPr>
          <a:xfrm>
            <a:off x="187555" y="3148179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Da quando mi prenoto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FA4BB1D-1B4B-EC4B-83BE-77E867F7293D}"/>
              </a:ext>
            </a:extLst>
          </p:cNvPr>
          <p:cNvSpPr/>
          <p:nvPr/>
        </p:nvSpPr>
        <p:spPr>
          <a:xfrm>
            <a:off x="187554" y="4716720"/>
            <a:ext cx="4479132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Chi me lo somministra 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49FC0E0C-89B4-194A-A029-1BA5F4713018}"/>
              </a:ext>
            </a:extLst>
          </p:cNvPr>
          <p:cNvSpPr/>
          <p:nvPr/>
        </p:nvSpPr>
        <p:spPr>
          <a:xfrm>
            <a:off x="187555" y="3963051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Come mi prenoto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B93EE4FB-247F-574F-BEC6-02C095D7EE1E}"/>
              </a:ext>
            </a:extLst>
          </p:cNvPr>
          <p:cNvSpPr/>
          <p:nvPr/>
        </p:nvSpPr>
        <p:spPr>
          <a:xfrm>
            <a:off x="4666685" y="3148179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Marzo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35D0B4C-73F1-9240-BD9E-1098F1068E10}"/>
              </a:ext>
            </a:extLst>
          </p:cNvPr>
          <p:cNvSpPr/>
          <p:nvPr/>
        </p:nvSpPr>
        <p:spPr>
          <a:xfrm>
            <a:off x="4666684" y="3963051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</a:rPr>
              <a:t>Medico di Medicina Generale </a:t>
            </a:r>
          </a:p>
          <a:p>
            <a:pPr algn="ctr"/>
            <a:r>
              <a:rPr lang="it-IT" dirty="0">
                <a:solidFill>
                  <a:srgbClr val="004D9E"/>
                </a:solidFill>
              </a:rPr>
              <a:t>(</a:t>
            </a:r>
            <a:r>
              <a:rPr lang="it-IT" sz="1400" dirty="0">
                <a:solidFill>
                  <a:srgbClr val="004D9E"/>
                </a:solidFill>
              </a:rPr>
              <a:t>segnala i propri assistiti ‘</a:t>
            </a:r>
            <a:r>
              <a:rPr lang="it-IT" sz="1400" dirty="0" err="1">
                <a:solidFill>
                  <a:srgbClr val="004D9E"/>
                </a:solidFill>
              </a:rPr>
              <a:t>ultravulnerabili</a:t>
            </a:r>
            <a:r>
              <a:rPr lang="it-IT" sz="1400" dirty="0">
                <a:solidFill>
                  <a:srgbClr val="004D9E"/>
                </a:solidFill>
              </a:rPr>
              <a:t>’ alla Asl</a:t>
            </a:r>
            <a:r>
              <a:rPr lang="it-IT" dirty="0">
                <a:solidFill>
                  <a:srgbClr val="004D9E"/>
                </a:solidFill>
              </a:rPr>
              <a:t>)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787B93D3-5873-C845-9DAE-B5F2B2595710}"/>
              </a:ext>
            </a:extLst>
          </p:cNvPr>
          <p:cNvSpPr/>
          <p:nvPr/>
        </p:nvSpPr>
        <p:spPr>
          <a:xfrm>
            <a:off x="4666685" y="4716720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</a:rPr>
              <a:t>Asl/Ospedali (al domicilio se non deambulanti)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763396BC-DA9B-A54B-A8B4-B82AFEF97267}"/>
              </a:ext>
            </a:extLst>
          </p:cNvPr>
          <p:cNvSpPr/>
          <p:nvPr/>
        </p:nvSpPr>
        <p:spPr>
          <a:xfrm>
            <a:off x="193063" y="2373848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Tipo vaccino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801A8B8B-EA7F-9842-B19C-3795C6BB9A16}"/>
              </a:ext>
            </a:extLst>
          </p:cNvPr>
          <p:cNvSpPr/>
          <p:nvPr/>
        </p:nvSpPr>
        <p:spPr>
          <a:xfrm>
            <a:off x="4679337" y="2373848"/>
            <a:ext cx="7185867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Pfizer-</a:t>
            </a:r>
            <a:r>
              <a:rPr lang="it-IT" dirty="0" err="1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BionTech</a:t>
            </a:r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Moderna (vaccini ‘</a:t>
            </a:r>
            <a:r>
              <a:rPr lang="it-IT" dirty="0" err="1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freeze</a:t>
            </a:r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40621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magine 31">
            <a:extLst>
              <a:ext uri="{FF2B5EF4-FFF2-40B4-BE49-F238E27FC236}">
                <a16:creationId xmlns:a16="http://schemas.microsoft.com/office/drawing/2014/main" id="{E76BC9D2-64AA-E748-A2F9-35EB8E7E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9352" y="5848866"/>
            <a:ext cx="2055852" cy="838028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AC6C4160-8D5E-1046-A6E1-97BECDA3FF3B}"/>
              </a:ext>
            </a:extLst>
          </p:cNvPr>
          <p:cNvSpPr/>
          <p:nvPr/>
        </p:nvSpPr>
        <p:spPr>
          <a:xfrm>
            <a:off x="0" y="0"/>
            <a:ext cx="12192000" cy="17351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 </a:t>
            </a:r>
            <a:r>
              <a:rPr lang="it-IT" sz="3600" dirty="0">
                <a:cs typeface="Arial" panose="020B0604020202020204" pitchFamily="34" charset="0"/>
              </a:rPr>
              <a:t>COME SI VACCINANO LE PERSONE «VULNERABILI» </a:t>
            </a:r>
          </a:p>
          <a:p>
            <a:pPr algn="ctr"/>
            <a:r>
              <a:rPr lang="it-IT" sz="3600" dirty="0">
                <a:cs typeface="Arial" panose="020B0604020202020204" pitchFamily="34" charset="0"/>
              </a:rPr>
              <a:t>TRA 18 E 65 ANNI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C584DC-A326-6042-A15A-F0A8B5D8F8A5}"/>
              </a:ext>
            </a:extLst>
          </p:cNvPr>
          <p:cNvSpPr/>
          <p:nvPr/>
        </p:nvSpPr>
        <p:spPr>
          <a:xfrm>
            <a:off x="4673829" y="3151750"/>
            <a:ext cx="7185867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Marzo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4E8FFEC-E330-EA45-B4CA-15AAE03E6B3E}"/>
              </a:ext>
            </a:extLst>
          </p:cNvPr>
          <p:cNvSpPr/>
          <p:nvPr/>
        </p:nvSpPr>
        <p:spPr>
          <a:xfrm>
            <a:off x="4666685" y="3963113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</a:rPr>
              <a:t>Medico di Medicina Generale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F43EE16-7D9A-E849-9F30-184E417293BC}"/>
              </a:ext>
            </a:extLst>
          </p:cNvPr>
          <p:cNvSpPr/>
          <p:nvPr/>
        </p:nvSpPr>
        <p:spPr>
          <a:xfrm>
            <a:off x="4666685" y="4725425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</a:rPr>
              <a:t>Medico di Medicina Generale</a:t>
            </a:r>
          </a:p>
          <a:p>
            <a:pPr algn="ctr"/>
            <a:r>
              <a:rPr lang="it-IT" sz="1400" dirty="0">
                <a:solidFill>
                  <a:srgbClr val="004D9E"/>
                </a:solidFill>
              </a:rPr>
              <a:t>Somministrazione nel proprio studio/ambulatorio distrettuale/farmacia/locali Asl o altri enti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C04E8E-722C-A64F-BEE7-D20A50AAE40E}"/>
              </a:ext>
            </a:extLst>
          </p:cNvPr>
          <p:cNvSpPr/>
          <p:nvPr/>
        </p:nvSpPr>
        <p:spPr>
          <a:xfrm>
            <a:off x="187555" y="3158532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Da quando mi prenoto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8BA977E-3581-F247-B642-582DD0B5AF82}"/>
              </a:ext>
            </a:extLst>
          </p:cNvPr>
          <p:cNvSpPr/>
          <p:nvPr/>
        </p:nvSpPr>
        <p:spPr>
          <a:xfrm>
            <a:off x="187554" y="4727073"/>
            <a:ext cx="4479132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Chi me lo somministra 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D9535F9-AF0A-164E-A591-6F026617239F}"/>
              </a:ext>
            </a:extLst>
          </p:cNvPr>
          <p:cNvSpPr/>
          <p:nvPr/>
        </p:nvSpPr>
        <p:spPr>
          <a:xfrm>
            <a:off x="187555" y="3973404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Come mi prenoto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1364666-EAF7-F74C-B61A-8536DF07B857}"/>
              </a:ext>
            </a:extLst>
          </p:cNvPr>
          <p:cNvSpPr/>
          <p:nvPr/>
        </p:nvSpPr>
        <p:spPr>
          <a:xfrm>
            <a:off x="4668320" y="2370889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AstraZeneca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7AB17E67-6B7E-0D4E-99C0-656534F59CB4}"/>
              </a:ext>
            </a:extLst>
          </p:cNvPr>
          <p:cNvSpPr/>
          <p:nvPr/>
        </p:nvSpPr>
        <p:spPr>
          <a:xfrm>
            <a:off x="194698" y="2364070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Tipo vaccino</a:t>
            </a:r>
          </a:p>
        </p:txBody>
      </p:sp>
    </p:spTree>
    <p:extLst>
      <p:ext uri="{BB962C8B-B14F-4D97-AF65-F5344CB8AC3E}">
        <p14:creationId xmlns:p14="http://schemas.microsoft.com/office/powerpoint/2010/main" val="197657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magine 31">
            <a:extLst>
              <a:ext uri="{FF2B5EF4-FFF2-40B4-BE49-F238E27FC236}">
                <a16:creationId xmlns:a16="http://schemas.microsoft.com/office/drawing/2014/main" id="{E76BC9D2-64AA-E748-A2F9-35EB8E7E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9352" y="5848866"/>
            <a:ext cx="2055852" cy="838028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AC6C4160-8D5E-1046-A6E1-97BECDA3FF3B}"/>
              </a:ext>
            </a:extLst>
          </p:cNvPr>
          <p:cNvSpPr/>
          <p:nvPr/>
        </p:nvSpPr>
        <p:spPr>
          <a:xfrm>
            <a:off x="0" y="0"/>
            <a:ext cx="12192000" cy="17351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/>
              <a:t> COME SI VACCINANO LE </a:t>
            </a:r>
            <a:r>
              <a:rPr lang="it-IT" sz="3600" dirty="0">
                <a:cs typeface="Arial" panose="020B0604020202020204" pitchFamily="34" charset="0"/>
              </a:rPr>
              <a:t>PERSONE TRA 70 E 79 ANNI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C584DC-A326-6042-A15A-F0A8B5D8F8A5}"/>
              </a:ext>
            </a:extLst>
          </p:cNvPr>
          <p:cNvSpPr/>
          <p:nvPr/>
        </p:nvSpPr>
        <p:spPr>
          <a:xfrm>
            <a:off x="4673829" y="3169439"/>
            <a:ext cx="7185867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fine Maggio/Giugno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4E8FFEC-E330-EA45-B4CA-15AAE03E6B3E}"/>
              </a:ext>
            </a:extLst>
          </p:cNvPr>
          <p:cNvSpPr/>
          <p:nvPr/>
        </p:nvSpPr>
        <p:spPr>
          <a:xfrm>
            <a:off x="4666685" y="3977492"/>
            <a:ext cx="7198519" cy="48768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</a:rPr>
              <a:t>Portale web dedicato , CUP (800 938818/sportelli), MMG, Farmacie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F43EE16-7D9A-E849-9F30-184E417293BC}"/>
              </a:ext>
            </a:extLst>
          </p:cNvPr>
          <p:cNvSpPr/>
          <p:nvPr/>
        </p:nvSpPr>
        <p:spPr>
          <a:xfrm>
            <a:off x="4666685" y="4736332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</a:rPr>
              <a:t>Asl/Ospedali (al domicilio per i non deambulanti)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C04E8E-722C-A64F-BEE7-D20A50AAE40E}"/>
              </a:ext>
            </a:extLst>
          </p:cNvPr>
          <p:cNvSpPr/>
          <p:nvPr/>
        </p:nvSpPr>
        <p:spPr>
          <a:xfrm>
            <a:off x="187555" y="3169439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Da quando mi prenoto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8BA977E-3581-F247-B642-582DD0B5AF82}"/>
              </a:ext>
            </a:extLst>
          </p:cNvPr>
          <p:cNvSpPr/>
          <p:nvPr/>
        </p:nvSpPr>
        <p:spPr>
          <a:xfrm>
            <a:off x="187554" y="4737980"/>
            <a:ext cx="4479132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Chi me lo somministra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D9535F9-AF0A-164E-A591-6F026617239F}"/>
              </a:ext>
            </a:extLst>
          </p:cNvPr>
          <p:cNvSpPr/>
          <p:nvPr/>
        </p:nvSpPr>
        <p:spPr>
          <a:xfrm>
            <a:off x="187555" y="3984311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Come mi prenoto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3E61B139-4FB1-AB45-8A25-6F8930B70661}"/>
              </a:ext>
            </a:extLst>
          </p:cNvPr>
          <p:cNvSpPr/>
          <p:nvPr/>
        </p:nvSpPr>
        <p:spPr>
          <a:xfrm>
            <a:off x="4661176" y="2412188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Pfizer-</a:t>
            </a:r>
            <a:r>
              <a:rPr lang="it-IT" dirty="0" err="1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BionTech</a:t>
            </a:r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Moderna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156DF3A4-9222-EE45-AB39-EFEBEAAE4D34}"/>
              </a:ext>
            </a:extLst>
          </p:cNvPr>
          <p:cNvSpPr/>
          <p:nvPr/>
        </p:nvSpPr>
        <p:spPr>
          <a:xfrm>
            <a:off x="187554" y="2405369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Tipo vaccino</a:t>
            </a:r>
          </a:p>
        </p:txBody>
      </p:sp>
    </p:spTree>
    <p:extLst>
      <p:ext uri="{BB962C8B-B14F-4D97-AF65-F5344CB8AC3E}">
        <p14:creationId xmlns:p14="http://schemas.microsoft.com/office/powerpoint/2010/main" val="406048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magine 31">
            <a:extLst>
              <a:ext uri="{FF2B5EF4-FFF2-40B4-BE49-F238E27FC236}">
                <a16:creationId xmlns:a16="http://schemas.microsoft.com/office/drawing/2014/main" id="{E76BC9D2-64AA-E748-A2F9-35EB8E7E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9352" y="5848866"/>
            <a:ext cx="2055852" cy="838028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AC6C4160-8D5E-1046-A6E1-97BECDA3FF3B}"/>
              </a:ext>
            </a:extLst>
          </p:cNvPr>
          <p:cNvSpPr/>
          <p:nvPr/>
        </p:nvSpPr>
        <p:spPr>
          <a:xfrm>
            <a:off x="0" y="0"/>
            <a:ext cx="12192000" cy="17351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>
                <a:cs typeface="Arial" panose="020B0604020202020204" pitchFamily="34" charset="0"/>
              </a:rPr>
              <a:t>COME SI VACCINANO LE PERSONE «VULNERABILI» </a:t>
            </a:r>
          </a:p>
          <a:p>
            <a:pPr algn="ctr"/>
            <a:r>
              <a:rPr lang="it-IT" sz="3600" dirty="0">
                <a:cs typeface="Arial" panose="020B0604020202020204" pitchFamily="34" charset="0"/>
              </a:rPr>
              <a:t>CON PIÙ DI 65 ANNI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C584DC-A326-6042-A15A-F0A8B5D8F8A5}"/>
              </a:ext>
            </a:extLst>
          </p:cNvPr>
          <p:cNvSpPr/>
          <p:nvPr/>
        </p:nvSpPr>
        <p:spPr>
          <a:xfrm>
            <a:off x="4673829" y="3053324"/>
            <a:ext cx="7185867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fine Maggio/Giugno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4E8FFEC-E330-EA45-B4CA-15AAE03E6B3E}"/>
              </a:ext>
            </a:extLst>
          </p:cNvPr>
          <p:cNvSpPr/>
          <p:nvPr/>
        </p:nvSpPr>
        <p:spPr>
          <a:xfrm>
            <a:off x="4666685" y="3868160"/>
            <a:ext cx="7198519" cy="496156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</a:rPr>
              <a:t>Medico di Medicina Generale</a:t>
            </a:r>
          </a:p>
          <a:p>
            <a:pPr algn="ctr"/>
            <a:r>
              <a:rPr lang="it-IT" sz="1400" dirty="0">
                <a:solidFill>
                  <a:srgbClr val="004D9E"/>
                </a:solidFill>
              </a:rPr>
              <a:t> (segnala i propri assistiti ‘vulnerabili’ alla Asl)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F43EE16-7D9A-E849-9F30-184E417293BC}"/>
              </a:ext>
            </a:extLst>
          </p:cNvPr>
          <p:cNvSpPr/>
          <p:nvPr/>
        </p:nvSpPr>
        <p:spPr>
          <a:xfrm>
            <a:off x="4666685" y="4628648"/>
            <a:ext cx="7198519" cy="499738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D9E"/>
                </a:solidFill>
              </a:rPr>
              <a:t>Asl/Ospedali (al domicilio se non deambulanti)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C04E8E-722C-A64F-BEE7-D20A50AAE40E}"/>
              </a:ext>
            </a:extLst>
          </p:cNvPr>
          <p:cNvSpPr/>
          <p:nvPr/>
        </p:nvSpPr>
        <p:spPr>
          <a:xfrm>
            <a:off x="187555" y="3060106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Da quando mi prenoto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8BA977E-3581-F247-B642-582DD0B5AF82}"/>
              </a:ext>
            </a:extLst>
          </p:cNvPr>
          <p:cNvSpPr/>
          <p:nvPr/>
        </p:nvSpPr>
        <p:spPr>
          <a:xfrm>
            <a:off x="187554" y="4628647"/>
            <a:ext cx="4479132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Chi me lo somministra 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D9535F9-AF0A-164E-A591-6F026617239F}"/>
              </a:ext>
            </a:extLst>
          </p:cNvPr>
          <p:cNvSpPr/>
          <p:nvPr/>
        </p:nvSpPr>
        <p:spPr>
          <a:xfrm>
            <a:off x="187555" y="3874978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Come mi prenoto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AB5A154-B68A-0144-ADDA-F6C175FB6FBB}"/>
              </a:ext>
            </a:extLst>
          </p:cNvPr>
          <p:cNvSpPr/>
          <p:nvPr/>
        </p:nvSpPr>
        <p:spPr>
          <a:xfrm>
            <a:off x="4666685" y="2278543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Pfizer-</a:t>
            </a:r>
            <a:r>
              <a:rPr lang="it-IT" dirty="0" err="1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BionTech</a:t>
            </a:r>
            <a:r>
              <a:rPr lang="it-IT" dirty="0">
                <a:solidFill>
                  <a:srgbClr val="004E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Moderna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C1AF4D9-5586-EC4B-B7DC-0838BB928F37}"/>
              </a:ext>
            </a:extLst>
          </p:cNvPr>
          <p:cNvSpPr/>
          <p:nvPr/>
        </p:nvSpPr>
        <p:spPr>
          <a:xfrm>
            <a:off x="193063" y="2271724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Tipo vaccino</a:t>
            </a:r>
          </a:p>
        </p:txBody>
      </p:sp>
    </p:spTree>
    <p:extLst>
      <p:ext uri="{BB962C8B-B14F-4D97-AF65-F5344CB8AC3E}">
        <p14:creationId xmlns:p14="http://schemas.microsoft.com/office/powerpoint/2010/main" val="3736072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magine 31">
            <a:extLst>
              <a:ext uri="{FF2B5EF4-FFF2-40B4-BE49-F238E27FC236}">
                <a16:creationId xmlns:a16="http://schemas.microsoft.com/office/drawing/2014/main" id="{E76BC9D2-64AA-E748-A2F9-35EB8E7E8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9352" y="5848866"/>
            <a:ext cx="2055852" cy="838028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AC6C4160-8D5E-1046-A6E1-97BECDA3FF3B}"/>
              </a:ext>
            </a:extLst>
          </p:cNvPr>
          <p:cNvSpPr/>
          <p:nvPr/>
        </p:nvSpPr>
        <p:spPr>
          <a:xfrm>
            <a:off x="0" y="0"/>
            <a:ext cx="12192000" cy="17351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COME</a:t>
            </a:r>
            <a:r>
              <a:rPr kumimoji="0" lang="it-IT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SI VACCINANO: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PERSONALE SCUOLA, POLIZIA LOCALE, UFFICI GIUDIZIARI, PROTEZIONE CIVILE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(‘CATEGORIE PRIORITARIE’)</a:t>
            </a:r>
            <a:r>
              <a:rPr kumimoji="0" lang="it-IT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 18 E 65 ANNI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C584DC-A326-6042-A15A-F0A8B5D8F8A5}"/>
              </a:ext>
            </a:extLst>
          </p:cNvPr>
          <p:cNvSpPr/>
          <p:nvPr/>
        </p:nvSpPr>
        <p:spPr>
          <a:xfrm>
            <a:off x="4673829" y="3161645"/>
            <a:ext cx="7185867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Dal 9 Marzo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4E8FFEC-E330-EA45-B4CA-15AAE03E6B3E}"/>
              </a:ext>
            </a:extLst>
          </p:cNvPr>
          <p:cNvSpPr/>
          <p:nvPr/>
        </p:nvSpPr>
        <p:spPr>
          <a:xfrm>
            <a:off x="4666685" y="3973008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Medico di Medicina Generale ed elenchi a disposizione delle ASL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F43EE16-7D9A-E849-9F30-184E417293BC}"/>
              </a:ext>
            </a:extLst>
          </p:cNvPr>
          <p:cNvSpPr/>
          <p:nvPr/>
        </p:nvSpPr>
        <p:spPr>
          <a:xfrm>
            <a:off x="4666685" y="4735320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81075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Medico di Medicina Generale </a:t>
            </a:r>
          </a:p>
          <a:p>
            <a:pPr marL="981075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Ambulatori dedicati Asl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9C04E8E-722C-A64F-BEE7-D20A50AAE40E}"/>
              </a:ext>
            </a:extLst>
          </p:cNvPr>
          <p:cNvSpPr/>
          <p:nvPr/>
        </p:nvSpPr>
        <p:spPr>
          <a:xfrm>
            <a:off x="187555" y="3168427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 quando mi prenoto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8BA977E-3581-F247-B642-582DD0B5AF82}"/>
              </a:ext>
            </a:extLst>
          </p:cNvPr>
          <p:cNvSpPr/>
          <p:nvPr/>
        </p:nvSpPr>
        <p:spPr>
          <a:xfrm>
            <a:off x="187554" y="4736968"/>
            <a:ext cx="4479132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 me lo somministra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FD9535F9-AF0A-164E-A591-6F026617239F}"/>
              </a:ext>
            </a:extLst>
          </p:cNvPr>
          <p:cNvSpPr/>
          <p:nvPr/>
        </p:nvSpPr>
        <p:spPr>
          <a:xfrm>
            <a:off x="187555" y="3983299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Come mi prenoto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2E68430B-AB20-C144-A3E8-6F21E5DF3440}"/>
              </a:ext>
            </a:extLst>
          </p:cNvPr>
          <p:cNvSpPr/>
          <p:nvPr/>
        </p:nvSpPr>
        <p:spPr>
          <a:xfrm>
            <a:off x="4666685" y="2354175"/>
            <a:ext cx="7198519" cy="492919"/>
          </a:xfrm>
          <a:prstGeom prst="rect">
            <a:avLst/>
          </a:prstGeom>
          <a:solidFill>
            <a:schemeClr val="bg1"/>
          </a:solidFill>
          <a:ln>
            <a:solidFill>
              <a:srgbClr val="004D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4E9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AstraZeneca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92244146-EE00-DF4F-A604-070FFDAD8E11}"/>
              </a:ext>
            </a:extLst>
          </p:cNvPr>
          <p:cNvSpPr/>
          <p:nvPr/>
        </p:nvSpPr>
        <p:spPr>
          <a:xfrm>
            <a:off x="193063" y="2355823"/>
            <a:ext cx="4479131" cy="492919"/>
          </a:xfrm>
          <a:prstGeom prst="rect">
            <a:avLst/>
          </a:prstGeom>
          <a:solidFill>
            <a:srgbClr val="004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Tipo vaccino</a:t>
            </a:r>
          </a:p>
        </p:txBody>
      </p:sp>
    </p:spTree>
    <p:extLst>
      <p:ext uri="{BB962C8B-B14F-4D97-AF65-F5344CB8AC3E}">
        <p14:creationId xmlns:p14="http://schemas.microsoft.com/office/powerpoint/2010/main" val="2743532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780</Words>
  <Application>Microsoft Office PowerPoint</Application>
  <PresentationFormat>Widescreen</PresentationFormat>
  <Paragraphs>142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Piano di vaccinazione COVID19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iperpatty74@gmail.com</cp:lastModifiedBy>
  <cp:revision>105</cp:revision>
  <dcterms:created xsi:type="dcterms:W3CDTF">2021-03-03T12:47:12Z</dcterms:created>
  <dcterms:modified xsi:type="dcterms:W3CDTF">2021-03-04T21:44:14Z</dcterms:modified>
</cp:coreProperties>
</file>