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67" r:id="rId5"/>
    <p:sldId id="258" r:id="rId6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CDB"/>
    <a:srgbClr val="B7DEE7"/>
    <a:srgbClr val="68B63C"/>
    <a:srgbClr val="93D50A"/>
    <a:srgbClr val="F5F5F5"/>
    <a:srgbClr val="1F6566"/>
    <a:srgbClr val="82C95B"/>
    <a:srgbClr val="98D853"/>
    <a:srgbClr val="A1D683"/>
    <a:srgbClr val="008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4" autoAdjust="0"/>
    <p:restoredTop sz="93907" autoAdjust="0"/>
  </p:normalViewPr>
  <p:slideViewPr>
    <p:cSldViewPr snapToGrid="0" showGuides="1">
      <p:cViewPr varScale="1">
        <p:scale>
          <a:sx n="50" d="100"/>
          <a:sy n="50" d="100"/>
        </p:scale>
        <p:origin x="25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C1448AC8-E4FA-47C6-B9A4-EE4C22791BE9}" type="datetimeFigureOut">
              <a:rPr lang="it-IT" smtClean="0"/>
              <a:t>20/05/2022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64" y="4777782"/>
            <a:ext cx="5438748" cy="3907834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131B6F8E-A02F-41B2-91EF-F066C7EC67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1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41107">
              <a:defRPr/>
            </a:pPr>
            <a:fld id="{50DBF888-5416-4678-BD71-9835DB9F46D1}" type="slidenum">
              <a:rPr lang="it-IT">
                <a:solidFill>
                  <a:prstClr val="black"/>
                </a:solidFill>
                <a:latin typeface="Calibri" panose="020F0502020204030204"/>
              </a:rPr>
              <a:pPr defTabSz="441107">
                <a:defRPr/>
              </a:pPr>
              <a:t>1</a:t>
            </a:fld>
            <a:endParaRPr lang="it-IT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5895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6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4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2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3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5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7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9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2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EBE16-6A2C-47E1-B65F-7C1374333334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2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6.svg"/><Relationship Id="rId21" Type="http://schemas.openxmlformats.org/officeDocument/2006/relationships/image" Target="../media/image24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23" Type="http://schemas.openxmlformats.org/officeDocument/2006/relationships/image" Target="../media/image26.sv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>
            <a:extLst>
              <a:ext uri="{FF2B5EF4-FFF2-40B4-BE49-F238E27FC236}">
                <a16:creationId xmlns:a16="http://schemas.microsoft.com/office/drawing/2014/main" id="{6082B11E-8914-40CA-85C2-9161D2D8A32B}"/>
              </a:ext>
            </a:extLst>
          </p:cNvPr>
          <p:cNvGrpSpPr/>
          <p:nvPr/>
        </p:nvGrpSpPr>
        <p:grpSpPr>
          <a:xfrm>
            <a:off x="1963494" y="7571232"/>
            <a:ext cx="4885362" cy="2334768"/>
            <a:chOff x="1972638" y="7571232"/>
            <a:chExt cx="4885362" cy="2334768"/>
          </a:xfrm>
        </p:grpSpPr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964B43A6-FE7B-47EF-BC31-0B778D9BB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2638" y="7590798"/>
              <a:ext cx="4885362" cy="2315202"/>
            </a:xfrm>
            <a:prstGeom prst="rect">
              <a:avLst/>
            </a:prstGeom>
          </p:spPr>
        </p:pic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126F2F40-5374-4D53-9B6B-54ACFA381805}"/>
                </a:ext>
              </a:extLst>
            </p:cNvPr>
            <p:cNvSpPr/>
            <p:nvPr/>
          </p:nvSpPr>
          <p:spPr>
            <a:xfrm>
              <a:off x="5047488" y="7571232"/>
              <a:ext cx="548640" cy="7498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1" y="2257149"/>
            <a:ext cx="6858000" cy="76767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81B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81B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7E62A54-8E74-4E34-A47A-03B607C42D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t="13066" r="3296"/>
          <a:stretch/>
        </p:blipFill>
        <p:spPr>
          <a:xfrm>
            <a:off x="4963241" y="72754"/>
            <a:ext cx="1561962" cy="3157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29556"/>
            <a:ext cx="6858000" cy="1181861"/>
          </a:xfrm>
          <a:prstGeom prst="rect">
            <a:avLst/>
          </a:prstGeom>
          <a:solidFill>
            <a:srgbClr val="93D5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260" y="612712"/>
            <a:ext cx="6389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La Carta per l’educazione alla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Biodiversità</a:t>
            </a:r>
            <a:endParaRPr kumimoji="0" lang="it-IT" sz="900" b="0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149153-77DE-4C75-AA5A-CDEDBEF1A4A6}"/>
              </a:ext>
            </a:extLst>
          </p:cNvPr>
          <p:cNvSpPr txBox="1"/>
          <p:nvPr/>
        </p:nvSpPr>
        <p:spPr>
          <a:xfrm>
            <a:off x="381449" y="1080928"/>
            <a:ext cx="6095102" cy="405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+mn-cs"/>
              </a:rPr>
              <a:t>«I giovani sono attori chiave nell’affrontare le sfide della sostenibilità e i relativi processi decisionali»   </a:t>
            </a:r>
            <a:endParaRPr kumimoji="0" lang="en-US" sz="7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+mn-cs"/>
              </a:rPr>
              <a:t>UNESCO - Education for Sustainable Development: Towards achieving the SDGs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5C2CEB05-EE91-4965-AD98-A9FB072327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364" y="87509"/>
            <a:ext cx="2123618" cy="286246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6F0442F3-23C1-40B5-9FEA-22D0D1D8E1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227" y="39809"/>
            <a:ext cx="1708878" cy="38164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6CE48B7-C731-4856-9181-0BF0E7925344}"/>
              </a:ext>
            </a:extLst>
          </p:cNvPr>
          <p:cNvSpPr txBox="1"/>
          <p:nvPr/>
        </p:nvSpPr>
        <p:spPr>
          <a:xfrm>
            <a:off x="310546" y="1794573"/>
            <a:ext cx="6236909" cy="8982715"/>
          </a:xfrm>
          <a:prstGeom prst="rect">
            <a:avLst/>
          </a:prstGeom>
          <a:noFill/>
          <a:ln>
            <a:noFill/>
          </a:ln>
        </p:spPr>
        <p:txBody>
          <a:bodyPr wrap="square" numCol="2" spcCol="324000" rtlCol="0">
            <a:spAutoFit/>
          </a:bodyPr>
          <a:lstStyle/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noProof="0" dirty="0">
                <a:latin typeface="Calibri Light" panose="020F0302020204030204"/>
              </a:rPr>
              <a:t>L’Italia</a:t>
            </a:r>
            <a:r>
              <a:rPr kumimoji="0" lang="it-IT" sz="9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, c</a:t>
            </a:r>
            <a:r>
              <a:rPr lang="it-IT" sz="9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la modifica dell’art. 9 della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Costituzione, ha riconosciuto</a:t>
            </a:r>
            <a:r>
              <a:rPr kumimoji="0" lang="it-IT" sz="9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lang="it-IT" sz="900" dirty="0">
                <a:latin typeface="Calibri Light" panose="020F0302020204030204"/>
              </a:rPr>
              <a:t>un valore primario e costituzionalmente protetto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a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lla tutela dell’ambiente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,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della biodiversità e degli ecosistemi,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ponendo</a:t>
            </a:r>
            <a:r>
              <a:rPr kumimoji="0" lang="it-IT" sz="9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l’accento sull’interesse di questi temi per le future generazioni.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latin typeface="Calibri Light" panose="020F0302020204030204"/>
              </a:rPr>
              <a:t>Inoltre, è stato modificato l’art. 41: l’iniziativa economica privata trova ora nuovi limiti nel </a:t>
            </a:r>
            <a:r>
              <a:rPr lang="it-IT" sz="900" b="1" dirty="0">
                <a:latin typeface="Calibri Light" panose="020F0302020204030204"/>
              </a:rPr>
              <a:t>non recare danno all’ambiente </a:t>
            </a:r>
            <a:r>
              <a:rPr lang="it-IT" sz="900" dirty="0">
                <a:latin typeface="Calibri Light" panose="020F0302020204030204"/>
              </a:rPr>
              <a:t>e alla salute; attività pubblica e privata sono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indirizzate e coordinate anche a fini ambientali.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In ambito globale, la tutela della biodiversità, la lotta al cambiamento climatico e il contrasto alla desertificazione rappresentano temi centrali, strettamente connessi. L’anno in corso, il 2022, celebra due ricorrenze significative: i 50 anni dalla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Conferenza su uomo e ambiente delle Nazioni Unite di Stoccolma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dalla quale ha preso origine 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Programma UNESCO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Man and the Biosphere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»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(MAB), e i 30 anni dal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primo Summit della Terra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la Conferenza sull'ambiente e lo sviluppo delle Nazioni Unite di Rio de Janeiro, dalla quale è scaturita anche 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Convenzione sulla diversità biologica.</a:t>
            </a: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Nell’Unione europea, la Strategia del 2019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EU Green Deal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 e la Comunicazione della Commissione europea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Next Generation EU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», insieme alla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Strategia europea sulla biodiversità 2030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pongono al centro la transizione verde come visione per un futuro in cui entro il 2050 sia raggiunta la neutralità climatica e tutti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gli ecosistemi siano ripristinati, resilienti e adeguatamente protetti.</a:t>
            </a: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kumimoji="0" lang="it-IT" sz="9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Gli obiettivi di salute e prosperità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del pianeta e di tutti gli esseri viventi che lo abitano si </a:t>
            </a:r>
            <a:r>
              <a:rPr kumimoji="0" lang="it-IT" sz="9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possono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perseguire solo con una serie di misure per la sostenibilità</a:t>
            </a:r>
            <a:r>
              <a:rPr kumimoji="0" lang="it-IT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ambientale,  economica e sociale, volte alla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decarbonizzazione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mobilità sostenibile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 miglioramento della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qualità dell’aria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 contrasto del consumo di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suolo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tutela delle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risorse idriche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protezione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e al ripristino della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biodiversità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tutela del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mare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promozione dell’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agricoltura sostenibile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e dell’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economia circolare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anche riducendo drasticamente il consumo di prodotti di plastica monouso.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Una rivoluzione verde nella transizione che deve coinvolgere tutti gli stakeholders: pubblica amministrazione, imprese, as- sociazioni e cittadini, perché sono i modelli cultu-                      rali dominanti - di vita, di produzione e di </a:t>
            </a:r>
            <a:r>
              <a:rPr lang="it-IT" sz="900">
                <a:solidFill>
                  <a:prstClr val="black"/>
                </a:solidFill>
                <a:latin typeface="Calibri Light" panose="020F0302020204030204"/>
              </a:rPr>
              <a:t>	        consumo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- le cause principali della perdita di                 biodiversità e cambiamento climatico. </a:t>
            </a: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Proteggere e ripristinare 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patrimonio di diversità biologica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significa dare valore alla vita e all’equilibrio tra uomo ed ecosistemi, e rappresenta per la  società una fonte di resilienza straordinaria: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perdere tale  ricchezza sarebbe un’insostenibile ingiustizia per le future generazioni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.</a:t>
            </a:r>
          </a:p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E’ dunque fondamentale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agire collettivamente ed educare le nuove generazioni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a comprendere la complessità dei fenomeni della natura: gli alunni e gli studenti, con gli insegnanti e con tutto il sistema scolastico, attraverso adeguate conoscenze e competenze tecnico-scientifiche, attraverso una sensibilità sociale e ambientale sempre più avvertita, possono dare forza al percorso di transizione ecologica che l’Italia sta portando avanti.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Ministero dell’Istruzione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accompagna le scuole nella transizione ecologica e culturale e nell'attuazione dei percorsi di educazione sui temi dell’ambiente, della biodiversità e degli ecosistemi con il programma «Rigenerazione Scuola». Le Scuole, infatti, in quanto interlocutori privilegiati di giovani, ragazze e ragazzi, svolgono un ruolo fondamentale per educarli ad abitare il pianeta in modo sostenibile e per renderli partecipi e protagonisti del cambiamento.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Il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Ministero della Transizione Ecologica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svolge un ruolo centrale per la tutela della biodiversità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e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favorisce azioni di educazione ambientale con particolare riferimento alle attività progettuali educative rivolte alle Scuole.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Il «Manifesto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Youth4Climate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-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promosso in occasione della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26esima Conferenza delle Parti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della Convenzione ONU sul clima di Glasgow -  ha reso i giovani di tutto il mondo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ambiziosi protagonisti della sfida contro il cambiamento climatico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: il coinvolgimento attivo delle giovani generazioni nello sviluppo di attività interculturali, internazionali e intergenerazionali sono determinanti per sostenere gli impegni globali per la salvaguardia della natura.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28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-280"/>
            <a:ext cx="6858000" cy="906039"/>
          </a:xfrm>
          <a:prstGeom prst="rect">
            <a:avLst/>
          </a:prstGeom>
          <a:solidFill>
            <a:srgbClr val="93D5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83" y="133421"/>
            <a:ext cx="6126437" cy="63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050" b="1" dirty="0">
                <a:solidFill>
                  <a:schemeClr val="bg1"/>
                </a:solidFill>
                <a:latin typeface="Segoe Print" panose="02000600000000000000" pitchFamily="2" charset="0"/>
              </a:rPr>
              <a:t>La Carta per l’educazione alla biodiversità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  <a:latin typeface="Segoe Print" panose="02000600000000000000" pitchFamily="2" charset="0"/>
              </a:rPr>
              <a:t>Principi generali ed impegni</a:t>
            </a:r>
            <a:endParaRPr lang="en-US" sz="2000" b="1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68BCF6F5-0140-4CC6-9155-7F1EB0F1D76D}"/>
              </a:ext>
            </a:extLst>
          </p:cNvPr>
          <p:cNvGrpSpPr/>
          <p:nvPr/>
        </p:nvGrpSpPr>
        <p:grpSpPr>
          <a:xfrm>
            <a:off x="191891" y="1838076"/>
            <a:ext cx="6474218" cy="540000"/>
            <a:chOff x="191891" y="2125852"/>
            <a:chExt cx="6474218" cy="540000"/>
          </a:xfrm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F6E12453-EB55-4540-AA56-E3409EE01BE0}"/>
                </a:ext>
              </a:extLst>
            </p:cNvPr>
            <p:cNvSpPr txBox="1"/>
            <p:nvPr/>
          </p:nvSpPr>
          <p:spPr>
            <a:xfrm>
              <a:off x="827880" y="2163705"/>
              <a:ext cx="5838229" cy="464294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una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cultura della biodiversità </a:t>
              </a:r>
              <a:r>
                <a:rPr lang="it-IT" sz="1050" dirty="0">
                  <a:latin typeface="+mj-lt"/>
                </a:rPr>
                <a:t>che promuova i diritti ecologici di tutti gli esseri viventi, in stretto legame con i principi di sostenibilità,  equità, accessibilità, inclusione, prosperità e pace</a:t>
              </a:r>
            </a:p>
          </p:txBody>
        </p: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9B26E589-078D-49F7-8FEE-36459FBAF990}"/>
                </a:ext>
              </a:extLst>
            </p:cNvPr>
            <p:cNvGrpSpPr/>
            <p:nvPr/>
          </p:nvGrpSpPr>
          <p:grpSpPr>
            <a:xfrm>
              <a:off x="191891" y="2125852"/>
              <a:ext cx="627628" cy="540000"/>
              <a:chOff x="191891" y="2125852"/>
              <a:chExt cx="627628" cy="540000"/>
            </a:xfrm>
          </p:grpSpPr>
          <p:sp>
            <p:nvSpPr>
              <p:cNvPr id="91" name="Ovale 90">
                <a:extLst>
                  <a:ext uri="{FF2B5EF4-FFF2-40B4-BE49-F238E27FC236}">
                    <a16:creationId xmlns:a16="http://schemas.microsoft.com/office/drawing/2014/main" id="{5E66BDF5-6ECC-49D3-A5B2-C142FD9739A7}"/>
                  </a:ext>
                </a:extLst>
              </p:cNvPr>
              <p:cNvSpPr/>
              <p:nvPr/>
            </p:nvSpPr>
            <p:spPr>
              <a:xfrm>
                <a:off x="351519" y="219785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49" name="Elemento grafico 48" descr="Pianta con radici contorno">
                <a:extLst>
                  <a:ext uri="{FF2B5EF4-FFF2-40B4-BE49-F238E27FC236}">
                    <a16:creationId xmlns:a16="http://schemas.microsoft.com/office/drawing/2014/main" id="{D18082DA-6C9D-4F88-9D91-A58693DFF7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91891" y="2125852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A65A1E51-E2D8-465C-B2B1-295031272F08}"/>
              </a:ext>
            </a:extLst>
          </p:cNvPr>
          <p:cNvGrpSpPr/>
          <p:nvPr/>
        </p:nvGrpSpPr>
        <p:grpSpPr>
          <a:xfrm>
            <a:off x="191891" y="3380411"/>
            <a:ext cx="6474218" cy="642035"/>
            <a:chOff x="191891" y="3324443"/>
            <a:chExt cx="6474218" cy="642035"/>
          </a:xfrm>
        </p:grpSpPr>
        <p:sp>
          <p:nvSpPr>
            <p:cNvPr id="78" name="CasellaDiTesto 77">
              <a:extLst>
                <a:ext uri="{FF2B5EF4-FFF2-40B4-BE49-F238E27FC236}">
                  <a16:creationId xmlns:a16="http://schemas.microsoft.com/office/drawing/2014/main" id="{EBBDC61E-5E0A-413B-BC96-4C84C19DC0C2}"/>
                </a:ext>
              </a:extLst>
            </p:cNvPr>
            <p:cNvSpPr txBox="1"/>
            <p:nvPr/>
          </p:nvSpPr>
          <p:spPr>
            <a:xfrm>
              <a:off x="827880" y="3324443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Trasmettere alle nuove generazioni la consapevolezza che le</a:t>
              </a:r>
              <a:r>
                <a:rPr lang="it-IT" sz="1200" b="1" dirty="0">
                  <a:latin typeface="+mj-lt"/>
                </a:rPr>
                <a:t>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risorse del pianeta sono limitate</a:t>
              </a:r>
              <a:r>
                <a:rPr lang="it-IT" sz="1050" dirty="0">
                  <a:latin typeface="+mj-lt"/>
                </a:rPr>
                <a:t>, abbandonando la cultura dello scarto e dello spreco a vantaggio della cultura del risparmio, del riuso e del riciclo</a:t>
              </a:r>
              <a:endParaRPr lang="it-IT" sz="1050" strike="sngStrike" dirty="0">
                <a:latin typeface="+mj-lt"/>
              </a:endParaRPr>
            </a:p>
          </p:txBody>
        </p: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id="{5CC07755-4EDB-44B3-9BC6-A20BB142696A}"/>
                </a:ext>
              </a:extLst>
            </p:cNvPr>
            <p:cNvGrpSpPr/>
            <p:nvPr/>
          </p:nvGrpSpPr>
          <p:grpSpPr>
            <a:xfrm>
              <a:off x="191891" y="3375460"/>
              <a:ext cx="627628" cy="540000"/>
              <a:chOff x="191891" y="3697767"/>
              <a:chExt cx="627628" cy="540000"/>
            </a:xfrm>
          </p:grpSpPr>
          <p:sp>
            <p:nvSpPr>
              <p:cNvPr id="101" name="Ovale 100">
                <a:extLst>
                  <a:ext uri="{FF2B5EF4-FFF2-40B4-BE49-F238E27FC236}">
                    <a16:creationId xmlns:a16="http://schemas.microsoft.com/office/drawing/2014/main" id="{A93A1CA4-D785-49BB-98DB-A8BB1946DAA4}"/>
                  </a:ext>
                </a:extLst>
              </p:cNvPr>
              <p:cNvSpPr/>
              <p:nvPr/>
            </p:nvSpPr>
            <p:spPr>
              <a:xfrm>
                <a:off x="351519" y="376976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46" name="Elemento grafico 45" descr="Dente di leone contorno">
                <a:extLst>
                  <a:ext uri="{FF2B5EF4-FFF2-40B4-BE49-F238E27FC236}">
                    <a16:creationId xmlns:a16="http://schemas.microsoft.com/office/drawing/2014/main" id="{9D134612-C0F0-46C8-96E5-1D1F39D2B7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91891" y="3697767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10A5B489-1652-4D10-8E59-C44ED8E5F956}"/>
              </a:ext>
            </a:extLst>
          </p:cNvPr>
          <p:cNvGrpSpPr/>
          <p:nvPr/>
        </p:nvGrpSpPr>
        <p:grpSpPr>
          <a:xfrm>
            <a:off x="191891" y="4202596"/>
            <a:ext cx="6474218" cy="642035"/>
            <a:chOff x="191891" y="4149037"/>
            <a:chExt cx="6474218" cy="642035"/>
          </a:xfrm>
        </p:grpSpPr>
        <p:sp>
          <p:nvSpPr>
            <p:cNvPr id="82" name="CasellaDiTesto 81">
              <a:extLst>
                <a:ext uri="{FF2B5EF4-FFF2-40B4-BE49-F238E27FC236}">
                  <a16:creationId xmlns:a16="http://schemas.microsoft.com/office/drawing/2014/main" id="{5B5DC1C6-EB60-4C11-99A5-6F342F0623AA}"/>
                </a:ext>
              </a:extLst>
            </p:cNvPr>
            <p:cNvSpPr txBox="1"/>
            <p:nvPr/>
          </p:nvSpPr>
          <p:spPr>
            <a:xfrm>
              <a:off x="827880" y="4149037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Perseguire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comportamenti e consumi eco-sostenibili </a:t>
              </a:r>
              <a:r>
                <a:rPr lang="it-IT" sz="1050" dirty="0">
                  <a:latin typeface="+mj-lt"/>
                </a:rPr>
                <a:t>in grado di soddisfare le esigenze della collettività senza alterare gli equilibri della natura, ad esempio riducendo il consumo dei prodotti di plastica monouso  </a:t>
              </a:r>
            </a:p>
          </p:txBody>
        </p:sp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7C9F32A6-50B8-472C-875C-3C17ADF96D9F}"/>
                </a:ext>
              </a:extLst>
            </p:cNvPr>
            <p:cNvGrpSpPr/>
            <p:nvPr/>
          </p:nvGrpSpPr>
          <p:grpSpPr>
            <a:xfrm>
              <a:off x="191891" y="4200054"/>
              <a:ext cx="627628" cy="540000"/>
              <a:chOff x="191891" y="4498127"/>
              <a:chExt cx="627628" cy="540000"/>
            </a:xfrm>
          </p:grpSpPr>
          <p:sp>
            <p:nvSpPr>
              <p:cNvPr id="105" name="Ovale 104">
                <a:extLst>
                  <a:ext uri="{FF2B5EF4-FFF2-40B4-BE49-F238E27FC236}">
                    <a16:creationId xmlns:a16="http://schemas.microsoft.com/office/drawing/2014/main" id="{891C20D6-8424-4047-914A-33C130D08740}"/>
                  </a:ext>
                </a:extLst>
              </p:cNvPr>
              <p:cNvSpPr/>
              <p:nvPr/>
            </p:nvSpPr>
            <p:spPr>
              <a:xfrm>
                <a:off x="351519" y="457012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85" name="Elemento grafico 84" descr="Sostenibilità contorno">
                <a:extLst>
                  <a:ext uri="{FF2B5EF4-FFF2-40B4-BE49-F238E27FC236}">
                    <a16:creationId xmlns:a16="http://schemas.microsoft.com/office/drawing/2014/main" id="{B070E99D-D8CB-40DF-950C-80FB99421B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91891" y="4498127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7C62E05D-EE4D-46FB-BC2A-E23DC82454E1}"/>
              </a:ext>
            </a:extLst>
          </p:cNvPr>
          <p:cNvCxnSpPr>
            <a:cxnSpLocks/>
          </p:cNvCxnSpPr>
          <p:nvPr/>
        </p:nvCxnSpPr>
        <p:spPr>
          <a:xfrm>
            <a:off x="291990" y="174800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A7571635-B197-4801-B2E7-E830A53028D0}"/>
              </a:ext>
            </a:extLst>
          </p:cNvPr>
          <p:cNvCxnSpPr>
            <a:cxnSpLocks/>
          </p:cNvCxnSpPr>
          <p:nvPr/>
        </p:nvCxnSpPr>
        <p:spPr>
          <a:xfrm>
            <a:off x="291990" y="329033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BD1B4839-4AAF-4130-A691-235C4FEC01E1}"/>
              </a:ext>
            </a:extLst>
          </p:cNvPr>
          <p:cNvCxnSpPr>
            <a:cxnSpLocks/>
          </p:cNvCxnSpPr>
          <p:nvPr/>
        </p:nvCxnSpPr>
        <p:spPr>
          <a:xfrm>
            <a:off x="291990" y="411252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B4C22B41-E980-496B-9385-91F095B4CF66}"/>
              </a:ext>
            </a:extLst>
          </p:cNvPr>
          <p:cNvCxnSpPr>
            <a:cxnSpLocks/>
          </p:cNvCxnSpPr>
          <p:nvPr/>
        </p:nvCxnSpPr>
        <p:spPr>
          <a:xfrm>
            <a:off x="291990" y="493470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1CDABFE3-658C-413B-A91D-ED959D986B45}"/>
              </a:ext>
            </a:extLst>
          </p:cNvPr>
          <p:cNvCxnSpPr>
            <a:cxnSpLocks/>
          </p:cNvCxnSpPr>
          <p:nvPr/>
        </p:nvCxnSpPr>
        <p:spPr>
          <a:xfrm>
            <a:off x="291990" y="565485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C4B2A18-2424-4420-8D8B-425CF43C24EF}"/>
              </a:ext>
            </a:extLst>
          </p:cNvPr>
          <p:cNvCxnSpPr>
            <a:cxnSpLocks/>
          </p:cNvCxnSpPr>
          <p:nvPr/>
        </p:nvCxnSpPr>
        <p:spPr>
          <a:xfrm>
            <a:off x="291990" y="658505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61367EAE-428E-4C56-8F37-E04B5BD62C01}"/>
              </a:ext>
            </a:extLst>
          </p:cNvPr>
          <p:cNvCxnSpPr>
            <a:cxnSpLocks/>
          </p:cNvCxnSpPr>
          <p:nvPr/>
        </p:nvCxnSpPr>
        <p:spPr>
          <a:xfrm>
            <a:off x="291990" y="7340672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FB34FA08-673E-4A35-B70B-A2F47359251A}"/>
              </a:ext>
            </a:extLst>
          </p:cNvPr>
          <p:cNvGrpSpPr/>
          <p:nvPr/>
        </p:nvGrpSpPr>
        <p:grpSpPr>
          <a:xfrm>
            <a:off x="191891" y="5744931"/>
            <a:ext cx="6474218" cy="750045"/>
            <a:chOff x="191891" y="5578522"/>
            <a:chExt cx="6474218" cy="750045"/>
          </a:xfrm>
        </p:grpSpPr>
        <p:sp>
          <p:nvSpPr>
            <p:cNvPr id="111" name="CasellaDiTesto 110">
              <a:extLst>
                <a:ext uri="{FF2B5EF4-FFF2-40B4-BE49-F238E27FC236}">
                  <a16:creationId xmlns:a16="http://schemas.microsoft.com/office/drawing/2014/main" id="{1F01A568-193A-4C56-BF49-3B1E271612AD}"/>
                </a:ext>
              </a:extLst>
            </p:cNvPr>
            <p:cNvSpPr txBox="1"/>
            <p:nvPr/>
          </p:nvSpPr>
          <p:spPr>
            <a:xfrm>
              <a:off x="827880" y="5578522"/>
              <a:ext cx="5838229" cy="75004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Continuare a sensibilizzare gli alunni e gli studenti sui temi della relazione tra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crisi climatica e perdita della biodiversità</a:t>
              </a:r>
              <a:r>
                <a:rPr lang="it-IT" sz="1050" dirty="0">
                  <a:latin typeface="+mj-lt"/>
                </a:rPr>
                <a:t>, partendo dai temi della raccolta differenziata, dell’inquinamento nelle città, dell’uso di energie rinnovabili, della mobilità sostenibile, nel quadro dei relativi Obiettivi dell’Agenda 2030 dell’ONU e di quelli della Strategia Nazionale per lo Sviluppo Sostenibile </a:t>
              </a:r>
            </a:p>
          </p:txBody>
        </p:sp>
        <p:grpSp>
          <p:nvGrpSpPr>
            <p:cNvPr id="27" name="Gruppo 26">
              <a:extLst>
                <a:ext uri="{FF2B5EF4-FFF2-40B4-BE49-F238E27FC236}">
                  <a16:creationId xmlns:a16="http://schemas.microsoft.com/office/drawing/2014/main" id="{9E20407B-E857-40B6-B3FA-2A34428BE195}"/>
                </a:ext>
              </a:extLst>
            </p:cNvPr>
            <p:cNvGrpSpPr/>
            <p:nvPr/>
          </p:nvGrpSpPr>
          <p:grpSpPr>
            <a:xfrm>
              <a:off x="191891" y="5683544"/>
              <a:ext cx="627628" cy="540000"/>
              <a:chOff x="191891" y="5936852"/>
              <a:chExt cx="627628" cy="540000"/>
            </a:xfrm>
          </p:grpSpPr>
          <p:sp>
            <p:nvSpPr>
              <p:cNvPr id="112" name="Ovale 111">
                <a:extLst>
                  <a:ext uri="{FF2B5EF4-FFF2-40B4-BE49-F238E27FC236}">
                    <a16:creationId xmlns:a16="http://schemas.microsoft.com/office/drawing/2014/main" id="{3A7F34B5-BD63-4E20-BE87-B098CE7BD685}"/>
                  </a:ext>
                </a:extLst>
              </p:cNvPr>
              <p:cNvSpPr/>
              <p:nvPr/>
            </p:nvSpPr>
            <p:spPr>
              <a:xfrm>
                <a:off x="351519" y="600885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49" name="Elemento grafico 148" descr="Terra contorno">
                <a:extLst>
                  <a:ext uri="{FF2B5EF4-FFF2-40B4-BE49-F238E27FC236}">
                    <a16:creationId xmlns:a16="http://schemas.microsoft.com/office/drawing/2014/main" id="{0C060077-AAE0-49DF-8C33-303F23B474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191891" y="5936852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0B4A7E68-0C31-48D2-A5F1-DE19714EF5B9}"/>
              </a:ext>
            </a:extLst>
          </p:cNvPr>
          <p:cNvGrpSpPr/>
          <p:nvPr/>
        </p:nvGrpSpPr>
        <p:grpSpPr>
          <a:xfrm>
            <a:off x="191891" y="6675126"/>
            <a:ext cx="6474218" cy="575471"/>
            <a:chOff x="191891" y="6570904"/>
            <a:chExt cx="6474218" cy="575471"/>
          </a:xfrm>
        </p:grpSpPr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B4923924-28B8-4934-9587-40D308073492}"/>
                </a:ext>
              </a:extLst>
            </p:cNvPr>
            <p:cNvSpPr txBox="1"/>
            <p:nvPr/>
          </p:nvSpPr>
          <p:spPr>
            <a:xfrm>
              <a:off x="827880" y="6570904"/>
              <a:ext cx="5838229" cy="575471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sempre più il valore della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biodiversità</a:t>
              </a:r>
              <a:r>
                <a:rPr lang="it-IT" sz="1050" dirty="0">
                  <a:latin typeface="+mj-lt"/>
                </a:rPr>
                <a:t>, della tutela e conservazione del territorio, del mare e del patrimonio naturale e culturale, anche attraverso le significative esperienze di rete tra le aree protette nazionali, europee ed internazionali</a:t>
              </a: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60E267F7-1168-40DF-9449-B71D6F698F3E}"/>
                </a:ext>
              </a:extLst>
            </p:cNvPr>
            <p:cNvGrpSpPr/>
            <p:nvPr/>
          </p:nvGrpSpPr>
          <p:grpSpPr>
            <a:xfrm>
              <a:off x="191891" y="6588639"/>
              <a:ext cx="627628" cy="540000"/>
              <a:chOff x="191891" y="6793593"/>
              <a:chExt cx="627628" cy="540000"/>
            </a:xfrm>
          </p:grpSpPr>
          <p:sp>
            <p:nvSpPr>
              <p:cNvPr id="115" name="Ovale 114">
                <a:extLst>
                  <a:ext uri="{FF2B5EF4-FFF2-40B4-BE49-F238E27FC236}">
                    <a16:creationId xmlns:a16="http://schemas.microsoft.com/office/drawing/2014/main" id="{204D2734-5227-4771-B80E-EF6F74C52DAC}"/>
                  </a:ext>
                </a:extLst>
              </p:cNvPr>
              <p:cNvSpPr/>
              <p:nvPr/>
            </p:nvSpPr>
            <p:spPr>
              <a:xfrm>
                <a:off x="351519" y="6865593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51" name="Elemento grafico 150" descr="Irrigazione pianta contorno">
                <a:extLst>
                  <a:ext uri="{FF2B5EF4-FFF2-40B4-BE49-F238E27FC236}">
                    <a16:creationId xmlns:a16="http://schemas.microsoft.com/office/drawing/2014/main" id="{6552ABE2-3DB4-46FF-8E25-493EC10F6D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91891" y="6793593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1F8459E4-6CF6-41F5-ADDC-6DA5531C556E}"/>
              </a:ext>
            </a:extLst>
          </p:cNvPr>
          <p:cNvCxnSpPr>
            <a:cxnSpLocks/>
          </p:cNvCxnSpPr>
          <p:nvPr/>
        </p:nvCxnSpPr>
        <p:spPr>
          <a:xfrm>
            <a:off x="291990" y="8162857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6D4A2290-4103-462E-B006-CD806843DEF9}"/>
              </a:ext>
            </a:extLst>
          </p:cNvPr>
          <p:cNvGrpSpPr/>
          <p:nvPr/>
        </p:nvGrpSpPr>
        <p:grpSpPr>
          <a:xfrm>
            <a:off x="191891" y="8252932"/>
            <a:ext cx="6474218" cy="575471"/>
            <a:chOff x="191891" y="8177962"/>
            <a:chExt cx="6474218" cy="575471"/>
          </a:xfrm>
        </p:grpSpPr>
        <p:sp>
          <p:nvSpPr>
            <p:cNvPr id="120" name="CasellaDiTesto 119">
              <a:extLst>
                <a:ext uri="{FF2B5EF4-FFF2-40B4-BE49-F238E27FC236}">
                  <a16:creationId xmlns:a16="http://schemas.microsoft.com/office/drawing/2014/main" id="{D9681740-E407-44CC-946B-F4ECFEECDE95}"/>
                </a:ext>
              </a:extLst>
            </p:cNvPr>
            <p:cNvSpPr txBox="1"/>
            <p:nvPr/>
          </p:nvSpPr>
          <p:spPr>
            <a:xfrm>
              <a:off x="827880" y="8177962"/>
              <a:ext cx="5838229" cy="575471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Facilitare e accrescere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l’accesso ai dati e alle informazioni </a:t>
              </a:r>
              <a:r>
                <a:rPr lang="it-IT" sz="1050" dirty="0">
                  <a:latin typeface="+mj-lt"/>
                </a:rPr>
                <a:t>sui temi ambientali al fine di assicurare che la conoscenza di alunni e studenti sia basata su solide evidenze tecniche e scientifiche, anche con l’uso delle nuove tecnologie </a:t>
              </a:r>
            </a:p>
          </p:txBody>
        </p:sp>
        <p:grpSp>
          <p:nvGrpSpPr>
            <p:cNvPr id="53" name="Gruppo 52">
              <a:extLst>
                <a:ext uri="{FF2B5EF4-FFF2-40B4-BE49-F238E27FC236}">
                  <a16:creationId xmlns:a16="http://schemas.microsoft.com/office/drawing/2014/main" id="{AD379D67-FCC6-40A6-999D-5FFD6F809615}"/>
                </a:ext>
              </a:extLst>
            </p:cNvPr>
            <p:cNvGrpSpPr/>
            <p:nvPr/>
          </p:nvGrpSpPr>
          <p:grpSpPr>
            <a:xfrm>
              <a:off x="191891" y="8195697"/>
              <a:ext cx="627628" cy="540000"/>
              <a:chOff x="191891" y="8195697"/>
              <a:chExt cx="627628" cy="540000"/>
            </a:xfrm>
          </p:grpSpPr>
          <p:sp>
            <p:nvSpPr>
              <p:cNvPr id="121" name="Ovale 120">
                <a:extLst>
                  <a:ext uri="{FF2B5EF4-FFF2-40B4-BE49-F238E27FC236}">
                    <a16:creationId xmlns:a16="http://schemas.microsoft.com/office/drawing/2014/main" id="{B5385B40-B6D8-4777-A521-1366DEB26AE4}"/>
                  </a:ext>
                </a:extLst>
              </p:cNvPr>
              <p:cNvSpPr/>
              <p:nvPr/>
            </p:nvSpPr>
            <p:spPr>
              <a:xfrm>
                <a:off x="351519" y="826769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56" name="Elemento grafico 155" descr="Ricerca contorno">
                <a:extLst>
                  <a:ext uri="{FF2B5EF4-FFF2-40B4-BE49-F238E27FC236}">
                    <a16:creationId xmlns:a16="http://schemas.microsoft.com/office/drawing/2014/main" id="{6E6A7416-E202-4EF8-BBAF-153CD3C7FC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91891" y="8195697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55840043-8D6A-4D8D-9595-B17FF30FC538}"/>
              </a:ext>
            </a:extLst>
          </p:cNvPr>
          <p:cNvGrpSpPr/>
          <p:nvPr/>
        </p:nvGrpSpPr>
        <p:grpSpPr>
          <a:xfrm>
            <a:off x="191891" y="9008557"/>
            <a:ext cx="6474218" cy="749855"/>
            <a:chOff x="191891" y="9008557"/>
            <a:chExt cx="6474218" cy="749855"/>
          </a:xfrm>
        </p:grpSpPr>
        <p:sp>
          <p:nvSpPr>
            <p:cNvPr id="87" name="CasellaDiTesto 86">
              <a:extLst>
                <a:ext uri="{FF2B5EF4-FFF2-40B4-BE49-F238E27FC236}">
                  <a16:creationId xmlns:a16="http://schemas.microsoft.com/office/drawing/2014/main" id="{7C8C60D2-A339-426B-9AE1-472E95E812A0}"/>
                </a:ext>
              </a:extLst>
            </p:cNvPr>
            <p:cNvSpPr txBox="1"/>
            <p:nvPr/>
          </p:nvSpPr>
          <p:spPr>
            <a:xfrm>
              <a:off x="827880" y="9008557"/>
              <a:ext cx="5838229" cy="74985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Far conoscere la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bioeconomia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(agricoltura, silvicoltura, pesca, produzione alimentare, bioenergia e </a:t>
              </a:r>
              <a:r>
                <a:rPr lang="it-IT" sz="1050" dirty="0" err="1">
                  <a:latin typeface="+mj-lt"/>
                </a:rPr>
                <a:t>bioprodotti</a:t>
              </a:r>
              <a:r>
                <a:rPr lang="it-IT" sz="1050" dirty="0">
                  <a:latin typeface="+mj-lt"/>
                </a:rPr>
                <a:t>)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e il sistema dell’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economia circolare</a:t>
              </a:r>
              <a:r>
                <a:rPr lang="it-IT" sz="1050" dirty="0">
                  <a:latin typeface="+mj-lt"/>
                </a:rPr>
                <a:t>, insegnando a costruire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i mestieri, i servizi e le imprese del futuro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a zero emissioni, circolari e rigenerative, nel rispetto del valore delle tradizioni identitarie</a:t>
              </a:r>
            </a:p>
          </p:txBody>
        </p:sp>
        <p:grpSp>
          <p:nvGrpSpPr>
            <p:cNvPr id="35" name="Gruppo 34">
              <a:extLst>
                <a:ext uri="{FF2B5EF4-FFF2-40B4-BE49-F238E27FC236}">
                  <a16:creationId xmlns:a16="http://schemas.microsoft.com/office/drawing/2014/main" id="{A9445386-A73D-4F80-9A9D-4751E119415B}"/>
                </a:ext>
              </a:extLst>
            </p:cNvPr>
            <p:cNvGrpSpPr/>
            <p:nvPr/>
          </p:nvGrpSpPr>
          <p:grpSpPr>
            <a:xfrm>
              <a:off x="191891" y="9113484"/>
              <a:ext cx="627628" cy="540000"/>
              <a:chOff x="191891" y="9049316"/>
              <a:chExt cx="627628" cy="540000"/>
            </a:xfrm>
          </p:grpSpPr>
          <p:sp>
            <p:nvSpPr>
              <p:cNvPr id="88" name="Ovale 87">
                <a:extLst>
                  <a:ext uri="{FF2B5EF4-FFF2-40B4-BE49-F238E27FC236}">
                    <a16:creationId xmlns:a16="http://schemas.microsoft.com/office/drawing/2014/main" id="{CBE56003-C020-4E0D-AFDF-552931D3DFFB}"/>
                  </a:ext>
                </a:extLst>
              </p:cNvPr>
              <p:cNvSpPr/>
              <p:nvPr/>
            </p:nvSpPr>
            <p:spPr>
              <a:xfrm>
                <a:off x="351519" y="9121316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89" name="Elemento grafico 88" descr="Intelligenza artificiale contorno">
                <a:extLst>
                  <a:ext uri="{FF2B5EF4-FFF2-40B4-BE49-F238E27FC236}">
                    <a16:creationId xmlns:a16="http://schemas.microsoft.com/office/drawing/2014/main" id="{9EAD33C4-9C59-4DCD-A60E-7589DFBD23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91891" y="9049316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F56BD210-4783-4A86-8FB2-E07EDE76C7D6}"/>
              </a:ext>
            </a:extLst>
          </p:cNvPr>
          <p:cNvCxnSpPr>
            <a:cxnSpLocks/>
          </p:cNvCxnSpPr>
          <p:nvPr/>
        </p:nvCxnSpPr>
        <p:spPr>
          <a:xfrm>
            <a:off x="291990" y="8918478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D131C72-D34F-4D48-A451-EF2079B13D90}"/>
              </a:ext>
            </a:extLst>
          </p:cNvPr>
          <p:cNvCxnSpPr>
            <a:cxnSpLocks/>
          </p:cNvCxnSpPr>
          <p:nvPr/>
        </p:nvCxnSpPr>
        <p:spPr>
          <a:xfrm>
            <a:off x="291990" y="246815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2AAF459F-A197-4D1F-8C64-F9C049A676F6}"/>
              </a:ext>
            </a:extLst>
          </p:cNvPr>
          <p:cNvGrpSpPr/>
          <p:nvPr/>
        </p:nvGrpSpPr>
        <p:grpSpPr>
          <a:xfrm>
            <a:off x="191891" y="5024781"/>
            <a:ext cx="6474218" cy="540000"/>
            <a:chOff x="191891" y="4829466"/>
            <a:chExt cx="6474218" cy="540000"/>
          </a:xfrm>
        </p:grpSpPr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4B8A8E88-E81D-4D8F-825D-0CD2DB0B665D}"/>
                </a:ext>
              </a:extLst>
            </p:cNvPr>
            <p:cNvSpPr txBox="1"/>
            <p:nvPr/>
          </p:nvSpPr>
          <p:spPr>
            <a:xfrm>
              <a:off x="827880" y="4867319"/>
              <a:ext cx="5838229" cy="464294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Costruire il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senso di legalità  </a:t>
              </a:r>
              <a:r>
                <a:rPr lang="it-IT" sz="1050" dirty="0">
                  <a:latin typeface="+mj-lt"/>
                </a:rPr>
                <a:t>maturando la consapevolezza del legame imprescindibile fra le persone e la cura del Pianeta</a:t>
              </a:r>
            </a:p>
          </p:txBody>
        </p:sp>
        <p:grpSp>
          <p:nvGrpSpPr>
            <p:cNvPr id="47" name="Gruppo 46">
              <a:extLst>
                <a:ext uri="{FF2B5EF4-FFF2-40B4-BE49-F238E27FC236}">
                  <a16:creationId xmlns:a16="http://schemas.microsoft.com/office/drawing/2014/main" id="{4A9E8EE7-DF8F-4DA5-B4F5-B28418971A92}"/>
                </a:ext>
              </a:extLst>
            </p:cNvPr>
            <p:cNvGrpSpPr/>
            <p:nvPr/>
          </p:nvGrpSpPr>
          <p:grpSpPr>
            <a:xfrm>
              <a:off x="191891" y="4829466"/>
              <a:ext cx="627628" cy="540000"/>
              <a:chOff x="191891" y="4829466"/>
              <a:chExt cx="627628" cy="540000"/>
            </a:xfrm>
          </p:grpSpPr>
          <p:sp>
            <p:nvSpPr>
              <p:cNvPr id="109" name="Ovale 108">
                <a:extLst>
                  <a:ext uri="{FF2B5EF4-FFF2-40B4-BE49-F238E27FC236}">
                    <a16:creationId xmlns:a16="http://schemas.microsoft.com/office/drawing/2014/main" id="{477AE36F-3AF6-4639-9261-4404AB58147D}"/>
                  </a:ext>
                </a:extLst>
              </p:cNvPr>
              <p:cNvSpPr/>
              <p:nvPr/>
            </p:nvSpPr>
            <p:spPr>
              <a:xfrm>
                <a:off x="351519" y="4901466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pic>
            <p:nvPicPr>
              <p:cNvPr id="86" name="Elemento grafico 85" descr="Bambini contorno">
                <a:extLst>
                  <a:ext uri="{FF2B5EF4-FFF2-40B4-BE49-F238E27FC236}">
                    <a16:creationId xmlns:a16="http://schemas.microsoft.com/office/drawing/2014/main" id="{1B9DE00C-D079-43D7-9211-6DC6422991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191891" y="4829466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4D8442EF-D0AE-4404-976D-9B1B088E4022}"/>
              </a:ext>
            </a:extLst>
          </p:cNvPr>
          <p:cNvGrpSpPr/>
          <p:nvPr/>
        </p:nvGrpSpPr>
        <p:grpSpPr>
          <a:xfrm>
            <a:off x="191891" y="2558226"/>
            <a:ext cx="6474218" cy="642035"/>
            <a:chOff x="191891" y="2520914"/>
            <a:chExt cx="6474218" cy="642035"/>
          </a:xfrm>
        </p:grpSpPr>
        <p:sp>
          <p:nvSpPr>
            <p:cNvPr id="71" name="CasellaDiTesto 70">
              <a:extLst>
                <a:ext uri="{FF2B5EF4-FFF2-40B4-BE49-F238E27FC236}">
                  <a16:creationId xmlns:a16="http://schemas.microsoft.com/office/drawing/2014/main" id="{6F0C9CBE-8740-489A-BF2C-881F790ACEEC}"/>
                </a:ext>
              </a:extLst>
            </p:cNvPr>
            <p:cNvSpPr txBox="1"/>
            <p:nvPr/>
          </p:nvSpPr>
          <p:spPr>
            <a:xfrm>
              <a:off x="827880" y="2520914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le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conoscenze </a:t>
              </a:r>
              <a:r>
                <a:rPr lang="it-IT" sz="1050" dirty="0">
                  <a:latin typeface="+mj-lt"/>
                </a:rPr>
                <a:t>degli equilibri complessi del pianeta Terra, della biosfera e dei suoi ecosistemi, dei servizi ecosistemici e del capitale naturale come elementi essenziali per lo sviluppo sostenibile</a:t>
              </a:r>
            </a:p>
          </p:txBody>
        </p:sp>
        <p:grpSp>
          <p:nvGrpSpPr>
            <p:cNvPr id="58" name="Gruppo 57">
              <a:extLst>
                <a:ext uri="{FF2B5EF4-FFF2-40B4-BE49-F238E27FC236}">
                  <a16:creationId xmlns:a16="http://schemas.microsoft.com/office/drawing/2014/main" id="{B7B28F7B-3A56-4B75-869E-CE2FDA3EFDE7}"/>
                </a:ext>
              </a:extLst>
            </p:cNvPr>
            <p:cNvGrpSpPr/>
            <p:nvPr/>
          </p:nvGrpSpPr>
          <p:grpSpPr>
            <a:xfrm>
              <a:off x="191891" y="2571931"/>
              <a:ext cx="627628" cy="540000"/>
              <a:chOff x="191891" y="2571931"/>
              <a:chExt cx="627628" cy="540000"/>
            </a:xfrm>
          </p:grpSpPr>
          <p:sp>
            <p:nvSpPr>
              <p:cNvPr id="96" name="Ovale 95">
                <a:extLst>
                  <a:ext uri="{FF2B5EF4-FFF2-40B4-BE49-F238E27FC236}">
                    <a16:creationId xmlns:a16="http://schemas.microsoft.com/office/drawing/2014/main" id="{4BDAA078-546C-47F9-BC87-EA47CC0A47BA}"/>
                  </a:ext>
                </a:extLst>
              </p:cNvPr>
              <p:cNvSpPr/>
              <p:nvPr/>
            </p:nvSpPr>
            <p:spPr>
              <a:xfrm>
                <a:off x="351519" y="2643931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pic>
            <p:nvPicPr>
              <p:cNvPr id="92" name="Elemento grafico 91" descr="Racconto contorno">
                <a:extLst>
                  <a:ext uri="{FF2B5EF4-FFF2-40B4-BE49-F238E27FC236}">
                    <a16:creationId xmlns:a16="http://schemas.microsoft.com/office/drawing/2014/main" id="{22DF13EE-F34E-4B7A-B5A1-202C0DD193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191891" y="2571931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151241F4-D026-49CD-BBE3-AB4A099441BA}"/>
              </a:ext>
            </a:extLst>
          </p:cNvPr>
          <p:cNvGrpSpPr/>
          <p:nvPr/>
        </p:nvGrpSpPr>
        <p:grpSpPr>
          <a:xfrm>
            <a:off x="191891" y="7430747"/>
            <a:ext cx="6474218" cy="642035"/>
            <a:chOff x="191891" y="7341151"/>
            <a:chExt cx="6474218" cy="642035"/>
          </a:xfrm>
        </p:grpSpPr>
        <p:sp>
          <p:nvSpPr>
            <p:cNvPr id="117" name="CasellaDiTesto 116">
              <a:extLst>
                <a:ext uri="{FF2B5EF4-FFF2-40B4-BE49-F238E27FC236}">
                  <a16:creationId xmlns:a16="http://schemas.microsoft.com/office/drawing/2014/main" id="{D7A1BF1D-8964-492A-8227-DC8EBCA0C36A}"/>
                </a:ext>
              </a:extLst>
            </p:cNvPr>
            <p:cNvSpPr txBox="1"/>
            <p:nvPr/>
          </p:nvSpPr>
          <p:spPr>
            <a:xfrm>
              <a:off x="827880" y="7341151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Agire in modo sistemico sui temi dell’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educazione ambientale</a:t>
              </a:r>
              <a:r>
                <a:rPr lang="it-IT" sz="1050" dirty="0">
                  <a:solidFill>
                    <a:srgbClr val="93D50A"/>
                  </a:solidFill>
                  <a:latin typeface="+mj-lt"/>
                </a:rPr>
                <a:t>,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attivando collaborazioni </a:t>
              </a:r>
              <a:r>
                <a:rPr lang="it-IT" sz="1050" dirty="0">
                  <a:latin typeface="+mj-lt"/>
                </a:rPr>
                <a:t>per coinvolgere le istituzioni, gli enti locali, le aree protette e tutti i soggetti della comunità educativa e sociale nei progetti scolastici</a:t>
              </a:r>
              <a:endParaRPr lang="it-IT" sz="1050" strike="sngStrike" dirty="0">
                <a:latin typeface="+mj-lt"/>
              </a:endParaRPr>
            </a:p>
          </p:txBody>
        </p:sp>
        <p:grpSp>
          <p:nvGrpSpPr>
            <p:cNvPr id="51" name="Gruppo 50">
              <a:extLst>
                <a:ext uri="{FF2B5EF4-FFF2-40B4-BE49-F238E27FC236}">
                  <a16:creationId xmlns:a16="http://schemas.microsoft.com/office/drawing/2014/main" id="{DA878FD8-0FFB-411E-BDA1-865B0880AB28}"/>
                </a:ext>
              </a:extLst>
            </p:cNvPr>
            <p:cNvGrpSpPr/>
            <p:nvPr/>
          </p:nvGrpSpPr>
          <p:grpSpPr>
            <a:xfrm>
              <a:off x="191891" y="7392168"/>
              <a:ext cx="627628" cy="540000"/>
              <a:chOff x="191891" y="7392168"/>
              <a:chExt cx="627628" cy="540000"/>
            </a:xfrm>
          </p:grpSpPr>
          <p:sp>
            <p:nvSpPr>
              <p:cNvPr id="118" name="Ovale 117">
                <a:extLst>
                  <a:ext uri="{FF2B5EF4-FFF2-40B4-BE49-F238E27FC236}">
                    <a16:creationId xmlns:a16="http://schemas.microsoft.com/office/drawing/2014/main" id="{154CC87E-1937-4E8A-A2BA-27A36A31CDCC}"/>
                  </a:ext>
                </a:extLst>
              </p:cNvPr>
              <p:cNvSpPr/>
              <p:nvPr/>
            </p:nvSpPr>
            <p:spPr>
              <a:xfrm>
                <a:off x="351519" y="7464168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46" name="Elemento grafico 145" descr="Brindisi contorno">
                <a:extLst>
                  <a:ext uri="{FF2B5EF4-FFF2-40B4-BE49-F238E27FC236}">
                    <a16:creationId xmlns:a16="http://schemas.microsoft.com/office/drawing/2014/main" id="{BCE9993A-9FD9-4F1E-8579-0767918216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1"/>
                  </a:ext>
                </a:extLst>
              </a:blip>
              <a:stretch>
                <a:fillRect/>
              </a:stretch>
            </p:blipFill>
            <p:spPr>
              <a:xfrm>
                <a:off x="191891" y="7392168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EB352277-FAF0-462D-9C21-B9F52E51505F}"/>
              </a:ext>
            </a:extLst>
          </p:cNvPr>
          <p:cNvGrpSpPr/>
          <p:nvPr/>
        </p:nvGrpSpPr>
        <p:grpSpPr>
          <a:xfrm>
            <a:off x="191891" y="990499"/>
            <a:ext cx="6474218" cy="667427"/>
            <a:chOff x="191891" y="990499"/>
            <a:chExt cx="6474218" cy="667427"/>
          </a:xfrm>
        </p:grpSpPr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16CE48B7-C731-4856-9181-0BF0E7925344}"/>
                </a:ext>
              </a:extLst>
            </p:cNvPr>
            <p:cNvSpPr txBox="1"/>
            <p:nvPr/>
          </p:nvSpPr>
          <p:spPr>
            <a:xfrm>
              <a:off x="827880" y="990499"/>
              <a:ext cx="5838229" cy="667427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Promuovere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percorsi trasformativi </a:t>
              </a:r>
              <a:r>
                <a:rPr lang="it-IT" sz="1050" dirty="0">
                  <a:latin typeface="+mj-lt"/>
                </a:rPr>
                <a:t>che favoriscano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conoscenza, competenza e comportamenti responsabili e virtuosi </a:t>
              </a:r>
              <a:r>
                <a:rPr lang="it-IT" sz="1050" dirty="0">
                  <a:latin typeface="+mj-lt"/>
                </a:rPr>
                <a:t>per costruire una società attenta alle esigenze  dell’ambiente e della biodiversità</a:t>
              </a:r>
            </a:p>
          </p:txBody>
        </p:sp>
        <p:grpSp>
          <p:nvGrpSpPr>
            <p:cNvPr id="61" name="Gruppo 60">
              <a:extLst>
                <a:ext uri="{FF2B5EF4-FFF2-40B4-BE49-F238E27FC236}">
                  <a16:creationId xmlns:a16="http://schemas.microsoft.com/office/drawing/2014/main" id="{D7AD74F0-1344-4F5A-B42E-D6BFE059B656}"/>
                </a:ext>
              </a:extLst>
            </p:cNvPr>
            <p:cNvGrpSpPr/>
            <p:nvPr/>
          </p:nvGrpSpPr>
          <p:grpSpPr>
            <a:xfrm>
              <a:off x="191891" y="1054212"/>
              <a:ext cx="627628" cy="540000"/>
              <a:chOff x="191891" y="1054212"/>
              <a:chExt cx="627628" cy="540000"/>
            </a:xfrm>
          </p:grpSpPr>
          <p:sp>
            <p:nvSpPr>
              <p:cNvPr id="79" name="Ovale 78">
                <a:extLst>
                  <a:ext uri="{FF2B5EF4-FFF2-40B4-BE49-F238E27FC236}">
                    <a16:creationId xmlns:a16="http://schemas.microsoft.com/office/drawing/2014/main" id="{5AA86B64-AA49-4BE7-8F98-6D659DB11C73}"/>
                  </a:ext>
                </a:extLst>
              </p:cNvPr>
              <p:cNvSpPr/>
              <p:nvPr/>
            </p:nvSpPr>
            <p:spPr>
              <a:xfrm>
                <a:off x="351519" y="112621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93" name="Elemento grafico 92" descr="Strada con due vie con un sentiero contorno">
                <a:extLst>
                  <a:ext uri="{FF2B5EF4-FFF2-40B4-BE49-F238E27FC236}">
                    <a16:creationId xmlns:a16="http://schemas.microsoft.com/office/drawing/2014/main" id="{D5653C84-504F-471B-AB9C-C9119D518B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3"/>
                  </a:ext>
                </a:extLst>
              </a:blip>
              <a:stretch>
                <a:fillRect/>
              </a:stretch>
            </p:blipFill>
            <p:spPr>
              <a:xfrm>
                <a:off x="191891" y="1054212"/>
                <a:ext cx="540000" cy="5400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6860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31E37953780A14E95A9F89CD098C616" ma:contentTypeVersion="4" ma:contentTypeDescription="Creare un nuovo documento." ma:contentTypeScope="" ma:versionID="bd4fee970b78436e7fe054d6a2792bfa">
  <xsd:schema xmlns:xsd="http://www.w3.org/2001/XMLSchema" xmlns:xs="http://www.w3.org/2001/XMLSchema" xmlns:p="http://schemas.microsoft.com/office/2006/metadata/properties" xmlns:ns2="b1547295-b236-4b79-8e67-2bd2cbb62aef" targetNamespace="http://schemas.microsoft.com/office/2006/metadata/properties" ma:root="true" ma:fieldsID="841decbb66f00acaf26afafc92c6e9ac" ns2:_="">
    <xsd:import namespace="b1547295-b236-4b79-8e67-2bd2cbb62a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47295-b236-4b79-8e67-2bd2cbb62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190644-A96E-40C2-AD3B-839454613EF4}">
  <ds:schemaRefs>
    <ds:schemaRef ds:uri="b1547295-b236-4b79-8e67-2bd2cbb62a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01B2BDD-0FB1-44BC-B755-73AC78B58D0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1547295-b236-4b79-8e67-2bd2cbb62ae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F2E2AC4-5D90-4A40-A61F-10A0B3E9CD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1968</TotalTime>
  <Words>1112</Words>
  <Application>Microsoft Office PowerPoint</Application>
  <PresentationFormat>A4 (21x29,7 cm)</PresentationFormat>
  <Paragraphs>35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Office Theme</vt:lpstr>
      <vt:lpstr>Presentazione standard di PowerPoint</vt:lpstr>
      <vt:lpstr>Presentazione standard di PowerPoint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Olivanti, Francesco</dc:creator>
  <cp:lastModifiedBy>Graziella  Arazzi</cp:lastModifiedBy>
  <cp:revision>41</cp:revision>
  <cp:lastPrinted>2022-05-11T11:56:50Z</cp:lastPrinted>
  <dcterms:created xsi:type="dcterms:W3CDTF">2019-07-18T18:44:26Z</dcterms:created>
  <dcterms:modified xsi:type="dcterms:W3CDTF">2022-05-20T08:32:48Z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0x010100D31E37953780A14E95A9F89CD098C616</vt:lpwstr>
  </property>
</Properties>
</file>